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70" r:id="rId3"/>
    <p:sldId id="277" r:id="rId4"/>
    <p:sldId id="278" r:id="rId5"/>
    <p:sldId id="279" r:id="rId6"/>
    <p:sldId id="280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78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image" Target="../media/image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46FC0-C260-454E-BFC6-6FBBF6FFE56C}" type="datetimeFigureOut">
              <a:rPr lang="zh-CN" altLang="en-US" smtClean="0"/>
              <a:t>2023/4/20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F137C-9BF7-4C4B-9BDE-5A87D132831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9075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46FC0-C260-454E-BFC6-6FBBF6FFE56C}" type="datetimeFigureOut">
              <a:rPr lang="zh-CN" altLang="en-US" smtClean="0"/>
              <a:t>2023/4/20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F137C-9BF7-4C4B-9BDE-5A87D132831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1280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46FC0-C260-454E-BFC6-6FBBF6FFE56C}" type="datetimeFigureOut">
              <a:rPr lang="zh-CN" altLang="en-US" smtClean="0"/>
              <a:t>2023/4/20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F137C-9BF7-4C4B-9BDE-5A87D132831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2488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46FC0-C260-454E-BFC6-6FBBF6FFE56C}" type="datetimeFigureOut">
              <a:rPr lang="zh-CN" altLang="en-US" smtClean="0"/>
              <a:t>2023/4/20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F137C-9BF7-4C4B-9BDE-5A87D132831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79458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46FC0-C260-454E-BFC6-6FBBF6FFE56C}" type="datetimeFigureOut">
              <a:rPr lang="zh-CN" altLang="en-US" smtClean="0"/>
              <a:t>2023/4/20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F137C-9BF7-4C4B-9BDE-5A87D132831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87363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46FC0-C260-454E-BFC6-6FBBF6FFE56C}" type="datetimeFigureOut">
              <a:rPr lang="zh-CN" altLang="en-US" smtClean="0"/>
              <a:t>2023/4/20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F137C-9BF7-4C4B-9BDE-5A87D132831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3483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46FC0-C260-454E-BFC6-6FBBF6FFE56C}" type="datetimeFigureOut">
              <a:rPr lang="zh-CN" altLang="en-US" smtClean="0"/>
              <a:t>2023/4/20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F137C-9BF7-4C4B-9BDE-5A87D132831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6725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46FC0-C260-454E-BFC6-6FBBF6FFE56C}" type="datetimeFigureOut">
              <a:rPr lang="zh-CN" altLang="en-US" smtClean="0"/>
              <a:t>2023/4/20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F137C-9BF7-4C4B-9BDE-5A87D132831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59363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46FC0-C260-454E-BFC6-6FBBF6FFE56C}" type="datetimeFigureOut">
              <a:rPr lang="zh-CN" altLang="en-US" smtClean="0"/>
              <a:t>2023/4/20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F137C-9BF7-4C4B-9BDE-5A87D132831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11809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46FC0-C260-454E-BFC6-6FBBF6FFE56C}" type="datetimeFigureOut">
              <a:rPr lang="zh-CN" altLang="en-US" smtClean="0"/>
              <a:t>2023/4/20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F137C-9BF7-4C4B-9BDE-5A87D132831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25651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46FC0-C260-454E-BFC6-6FBBF6FFE56C}" type="datetimeFigureOut">
              <a:rPr lang="zh-CN" altLang="en-US" smtClean="0"/>
              <a:t>2023/4/20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F137C-9BF7-4C4B-9BDE-5A87D132831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5844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46FC0-C260-454E-BFC6-6FBBF6FFE56C}" type="datetimeFigureOut">
              <a:rPr lang="zh-CN" altLang="en-US" smtClean="0"/>
              <a:t>2023/4/20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F137C-9BF7-4C4B-9BDE-5A87D132831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09565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oleObject" Target="../embeddings/oleObject1.bin"/><Relationship Id="rId7" Type="http://schemas.openxmlformats.org/officeDocument/2006/relationships/image" Target="../media/image4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5.png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4.bin"/><Relationship Id="rId7" Type="http://schemas.openxmlformats.org/officeDocument/2006/relationships/image" Target="../media/image10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13.png"/><Relationship Id="rId5" Type="http://schemas.openxmlformats.org/officeDocument/2006/relationships/image" Target="../media/image8.png"/><Relationship Id="rId10" Type="http://schemas.openxmlformats.org/officeDocument/2006/relationships/image" Target="../media/image12.png"/><Relationship Id="rId4" Type="http://schemas.openxmlformats.org/officeDocument/2006/relationships/image" Target="../media/image9.emf"/><Relationship Id="rId9" Type="http://schemas.openxmlformats.org/officeDocument/2006/relationships/image" Target="../media/image11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293370" y="435501"/>
            <a:ext cx="1166241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zh-CN" sz="2400" b="1" dirty="0" smtClean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1) </a:t>
            </a:r>
            <a:r>
              <a:rPr lang="en-US" altLang="zh-CN" b="1" dirty="0" smtClean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Constant </a:t>
            </a:r>
            <a:r>
              <a:rPr lang="en-US" altLang="zh-CN" b="1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feed fed-batch</a:t>
            </a:r>
            <a:endParaRPr lang="zh-CN" altLang="zh-CN" sz="1400" dirty="0"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180340" algn="just">
              <a:spcAft>
                <a:spcPts val="0"/>
              </a:spcAft>
            </a:pP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 </a:t>
            </a:r>
            <a:endParaRPr lang="zh-CN" altLang="zh-CN" sz="1400" dirty="0"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180340" algn="just">
              <a:spcAft>
                <a:spcPts val="0"/>
              </a:spcAft>
            </a:pP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In a fed-batch culture of </a:t>
            </a:r>
            <a:r>
              <a:rPr lang="en-US" altLang="zh-CN" i="1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Escherichia coli</a:t>
            </a: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operating with feed of a glucose solution, values of the following parameters are given at time t = 2 h, when the system is at quasi-steady state</a:t>
            </a:r>
            <a:r>
              <a:rPr lang="en-US" altLang="zh-CN" dirty="0" smtClean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矩形 5"/>
          <p:cNvSpPr/>
          <p:nvPr/>
        </p:nvSpPr>
        <p:spPr>
          <a:xfrm>
            <a:off x="1013460" y="1728163"/>
            <a:ext cx="98679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de-CH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V = 1000 mL			dV/dt = 200 mL h</a:t>
            </a:r>
            <a:r>
              <a:rPr lang="de-CH" altLang="zh-CN" baseline="300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-1</a:t>
            </a:r>
            <a:endParaRPr lang="zh-CN" altLang="zh-CN" sz="1400" dirty="0"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altLang="zh-CN" dirty="0" smtClean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s</a:t>
            </a:r>
            <a:r>
              <a:rPr lang="en-US" altLang="zh-CN" baseline="-25000" dirty="0" smtClean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0</a:t>
            </a:r>
            <a:r>
              <a:rPr lang="en-US" altLang="zh-CN" dirty="0" smtClean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= 100 g glucose L</a:t>
            </a:r>
            <a:r>
              <a:rPr lang="en-US" altLang="zh-CN" baseline="300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-1</a:t>
            </a: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		µ</a:t>
            </a:r>
            <a:r>
              <a:rPr lang="en-US" altLang="zh-CN" baseline="-250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max </a:t>
            </a: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= 0.3 h</a:t>
            </a:r>
            <a:r>
              <a:rPr lang="en-US" altLang="zh-CN" baseline="300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-1</a:t>
            </a:r>
            <a:endParaRPr lang="zh-CN" altLang="zh-CN" sz="1400" dirty="0"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altLang="zh-CN" dirty="0" smtClean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K</a:t>
            </a:r>
            <a:r>
              <a:rPr lang="en-US" altLang="zh-CN" baseline="-25000" dirty="0" smtClean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s</a:t>
            </a:r>
            <a:r>
              <a:rPr lang="en-US" altLang="zh-CN" dirty="0" smtClean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= 0.1 g </a:t>
            </a:r>
            <a:r>
              <a:rPr lang="en-US" altLang="zh-CN" dirty="0" err="1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gluscose</a:t>
            </a: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L</a:t>
            </a:r>
            <a:r>
              <a:rPr lang="en-US" altLang="zh-CN" baseline="300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-1</a:t>
            </a: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	</a:t>
            </a:r>
            <a:r>
              <a:rPr lang="en-US" altLang="zh-CN" dirty="0" smtClean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             Y</a:t>
            </a:r>
            <a:r>
              <a:rPr lang="en-US" altLang="zh-CN" baseline="-25000" dirty="0" smtClean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X/S</a:t>
            </a:r>
            <a:r>
              <a:rPr lang="en-US" altLang="zh-CN" dirty="0" smtClean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= 0.5 g cells (g glucose)</a:t>
            </a:r>
            <a:r>
              <a:rPr lang="en-US" altLang="zh-CN" baseline="300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-1</a:t>
            </a:r>
            <a:endParaRPr lang="zh-CN" altLang="zh-CN" sz="1400" dirty="0"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fr-CH" altLang="zh-CN" dirty="0" smtClean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X</a:t>
            </a:r>
            <a:r>
              <a:rPr lang="fr-CH" altLang="zh-CN" baseline="-25000" dirty="0" smtClean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0</a:t>
            </a:r>
            <a:r>
              <a:rPr lang="fr-CH" altLang="zh-CN" dirty="0" smtClean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fr-CH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= 30 g (total = x</a:t>
            </a:r>
            <a:r>
              <a:rPr lang="fr-CH" altLang="zh-CN" baseline="-250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o</a:t>
            </a:r>
            <a:r>
              <a:rPr lang="fr-CH" altLang="zh-CN" baseline="300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t</a:t>
            </a:r>
            <a:r>
              <a:rPr lang="fr-CH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)</a:t>
            </a:r>
            <a:endParaRPr lang="zh-CN" altLang="zh-CN" sz="1400" dirty="0">
              <a:effectLst/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527685" y="2928492"/>
            <a:ext cx="1119378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fr-CH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 </a:t>
            </a:r>
            <a:endParaRPr lang="zh-CN" altLang="zh-CN" sz="1400" dirty="0"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AutoNum type="alphaLcParenR"/>
              <a:tabLst>
                <a:tab pos="457200" algn="l"/>
              </a:tabLst>
            </a:pPr>
            <a:r>
              <a:rPr lang="en-US" altLang="zh-CN" dirty="0" smtClean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Find </a:t>
            </a: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V</a:t>
            </a:r>
            <a:r>
              <a:rPr lang="en-US" altLang="zh-CN" baseline="-250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0</a:t>
            </a: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( the </a:t>
            </a:r>
            <a:r>
              <a:rPr lang="en-US" altLang="zh-CN" dirty="0" err="1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inital</a:t>
            </a: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volume of the culture</a:t>
            </a:r>
            <a:r>
              <a:rPr lang="en-US" altLang="zh-CN" dirty="0" smtClean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)</a:t>
            </a:r>
            <a:endParaRPr lang="en-US" altLang="zh-CN" sz="1400" dirty="0"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AutoNum type="alphaLcParenR"/>
              <a:tabLst>
                <a:tab pos="457200" algn="l"/>
              </a:tabLst>
            </a:pPr>
            <a:endParaRPr lang="zh-CN" altLang="zh-CN" sz="1400" dirty="0"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The feed flow in the fed-batch reactor will be:</a:t>
            </a:r>
            <a:endParaRPr lang="zh-CN" altLang="zh-CN" sz="1400" dirty="0"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fr-CH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dV/dt = F = 200 </a:t>
            </a:r>
            <a:r>
              <a:rPr lang="fr-CH" altLang="zh-CN" dirty="0" smtClean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mL/h</a:t>
            </a:r>
            <a:endParaRPr lang="zh-CN" altLang="zh-CN" sz="1400" dirty="0"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fr-CH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V = V0 + F*t =&gt; V0 = V - F*t =&gt; V0 = 1000 - 200*2 = 600 ml or 0.6 L</a:t>
            </a:r>
            <a:endParaRPr lang="zh-CN" altLang="zh-CN" sz="1400" dirty="0">
              <a:effectLst/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527684" y="4959817"/>
            <a:ext cx="685217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457200" algn="l"/>
              </a:tabLst>
            </a:pPr>
            <a:r>
              <a:rPr lang="en-US" altLang="zh-CN" dirty="0" smtClean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b) Determine </a:t>
            </a: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the concentration of growth-limiting substrate in the vessel at quasi-steady state at t = 2 h. </a:t>
            </a:r>
            <a:endParaRPr lang="zh-CN" altLang="zh-CN" sz="1400" dirty="0">
              <a:effectLst/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图片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3460" y="5512198"/>
            <a:ext cx="4388485" cy="1345802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42627" y="4621263"/>
            <a:ext cx="4764614" cy="2234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958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286327" y="353490"/>
            <a:ext cx="115362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457200" algn="l"/>
              </a:tabLst>
            </a:pPr>
            <a:r>
              <a:rPr lang="en-US" altLang="zh-CN" dirty="0" smtClean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c) Determine </a:t>
            </a: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the concentration and total amount of biomass in the vessel at t = 2 h (at quasi-steady state</a:t>
            </a:r>
            <a:r>
              <a:rPr lang="en-US" altLang="zh-CN" dirty="0" smtClean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)</a:t>
            </a:r>
            <a:endParaRPr lang="zh-CN" altLang="zh-CN" sz="1400" dirty="0"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The concentration at steady state (t = 2h) will be: </a:t>
            </a:r>
            <a:endParaRPr lang="zh-CN" altLang="zh-CN" sz="1400" dirty="0">
              <a:effectLst/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对象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3632840"/>
              </p:ext>
            </p:extLst>
          </p:nvPr>
        </p:nvGraphicFramePr>
        <p:xfrm>
          <a:off x="708198" y="1197032"/>
          <a:ext cx="3438929" cy="322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r:id="rId3" imgW="2093400" imgH="191880" progId="Equation.DSMT4">
                  <p:embed/>
                </p:oleObj>
              </mc:Choice>
              <mc:Fallback>
                <p:oleObj r:id="rId3" imgW="2093400" imgH="1918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198" y="1197032"/>
                        <a:ext cx="3438929" cy="3220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矩形 8"/>
          <p:cNvSpPr/>
          <p:nvPr/>
        </p:nvSpPr>
        <p:spPr>
          <a:xfrm>
            <a:off x="708198" y="1552402"/>
            <a:ext cx="43781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or by assuming the volume of the reactor at t = 2h, V = 1 L, then 50 g/L </a:t>
            </a:r>
            <a:endParaRPr lang="zh-CN" altLang="en-US" dirty="0"/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10175" y="999821"/>
            <a:ext cx="5831205" cy="2216540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286327" y="3307277"/>
            <a:ext cx="1108652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457200" algn="l"/>
              </a:tabLst>
            </a:pPr>
            <a:r>
              <a:rPr lang="en-US" altLang="zh-CN" dirty="0" smtClean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d) If </a:t>
            </a:r>
            <a:r>
              <a:rPr lang="en-US" altLang="zh-CN" dirty="0" err="1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q</a:t>
            </a:r>
            <a:r>
              <a:rPr lang="en-US" altLang="zh-CN" baseline="-25000" dirty="0" err="1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p</a:t>
            </a: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= 0.2 g product (g cells)</a:t>
            </a:r>
            <a:r>
              <a:rPr lang="en-US" altLang="zh-CN" baseline="300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-1</a:t>
            </a: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h</a:t>
            </a:r>
            <a:r>
              <a:rPr lang="en-US" altLang="zh-CN" baseline="300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-1</a:t>
            </a: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US" altLang="zh-CN" dirty="0" err="1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p</a:t>
            </a:r>
            <a:r>
              <a:rPr lang="en-US" altLang="zh-CN" baseline="-25000" dirty="0" err="1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O</a:t>
            </a: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= 0, determine the concentration of product in the vessel at t = 2 h.</a:t>
            </a:r>
            <a:endParaRPr lang="zh-CN" altLang="zh-CN" sz="1400" dirty="0"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 </a:t>
            </a:r>
            <a:endParaRPr lang="zh-CN" altLang="zh-CN" sz="1400" dirty="0"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The product will be given by:</a:t>
            </a:r>
            <a:endParaRPr lang="zh-CN" altLang="zh-CN" sz="1400" dirty="0">
              <a:effectLst/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对象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4015090"/>
              </p:ext>
            </p:extLst>
          </p:nvPr>
        </p:nvGraphicFramePr>
        <p:xfrm>
          <a:off x="708198" y="4321523"/>
          <a:ext cx="5577569" cy="7740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r:id="rId6" imgW="3099240" imgH="420480" progId="Equation.DSMT4">
                  <p:embed/>
                </p:oleObj>
              </mc:Choice>
              <mc:Fallback>
                <p:oleObj r:id="rId6" imgW="3099240" imgH="4204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198" y="4321523"/>
                        <a:ext cx="5577569" cy="77403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" name="图片 1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82931" y="3836524"/>
            <a:ext cx="4280633" cy="2981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9192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40146" y="252304"/>
            <a:ext cx="1164705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n-US" altLang="zh-CN" b="1" dirty="0" smtClean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2) Design </a:t>
            </a:r>
            <a:r>
              <a:rPr lang="en-US" altLang="zh-CN" b="1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of a multi-phase fed-batch for the production of lipase</a:t>
            </a:r>
            <a:endParaRPr lang="zh-CN" altLang="zh-CN" dirty="0"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en-US" altLang="zh-CN" b="1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 </a:t>
            </a:r>
            <a:endParaRPr lang="zh-CN" altLang="zh-CN" dirty="0"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270510" algn="just">
              <a:spcAft>
                <a:spcPts val="0"/>
              </a:spcAft>
            </a:pP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A fed-batch for the production of a lipase is carried out with a recombinant strain </a:t>
            </a:r>
            <a:r>
              <a:rPr lang="en-US" altLang="zh-CN" i="1" dirty="0" err="1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Yarrowia</a:t>
            </a:r>
            <a:r>
              <a:rPr lang="en-US" altLang="zh-CN" i="1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i="1" dirty="0" err="1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lipolytica</a:t>
            </a:r>
            <a:r>
              <a:rPr lang="en-US" altLang="zh-CN" i="1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(see also figure below)</a:t>
            </a: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: </a:t>
            </a:r>
            <a:endParaRPr lang="zh-CN" altLang="zh-CN" dirty="0"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270510" algn="just">
              <a:spcAft>
                <a:spcPts val="0"/>
              </a:spcAft>
            </a:pP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Phase 1: Batch on glucose (s</a:t>
            </a:r>
            <a:r>
              <a:rPr lang="en-US" altLang="zh-CN" baseline="-250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0</a:t>
            </a: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(Glucose) = 6 g L</a:t>
            </a:r>
            <a:r>
              <a:rPr lang="en-US" altLang="zh-CN" baseline="300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-1</a:t>
            </a: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)</a:t>
            </a:r>
            <a:endParaRPr lang="zh-CN" altLang="zh-CN" dirty="0"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270510" algn="just">
              <a:spcAft>
                <a:spcPts val="0"/>
              </a:spcAft>
            </a:pP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Phase 2: Fed-batch on glycerol Feed1 s</a:t>
            </a:r>
            <a:r>
              <a:rPr lang="en-US" altLang="zh-CN" baseline="-250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0</a:t>
            </a: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(</a:t>
            </a:r>
            <a:r>
              <a:rPr lang="en-US" altLang="zh-CN" dirty="0" err="1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Glyc</a:t>
            </a: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) = 1260 g L</a:t>
            </a:r>
            <a:r>
              <a:rPr lang="en-US" altLang="zh-CN" baseline="300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-1</a:t>
            </a:r>
            <a:endParaRPr lang="zh-CN" altLang="zh-CN" dirty="0"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270510" algn="just">
              <a:spcAft>
                <a:spcPts val="0"/>
              </a:spcAft>
            </a:pP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Phase 3: Fed-batch on lactose with Feed2 s</a:t>
            </a:r>
            <a:r>
              <a:rPr lang="en-US" altLang="zh-CN" baseline="-250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0</a:t>
            </a: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(</a:t>
            </a:r>
            <a:r>
              <a:rPr lang="en-US" altLang="zh-CN" dirty="0" err="1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Lact</a:t>
            </a: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) = 500 g L</a:t>
            </a:r>
            <a:r>
              <a:rPr lang="en-US" altLang="zh-CN" baseline="300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-1</a:t>
            </a: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  <a:endParaRPr lang="zh-CN" altLang="zh-CN" dirty="0"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270510" algn="just">
              <a:spcAft>
                <a:spcPts val="0"/>
              </a:spcAft>
            </a:pP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 </a:t>
            </a:r>
            <a:endParaRPr lang="zh-CN" altLang="zh-CN" dirty="0"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270510" indent="457200" algn="just">
              <a:spcAft>
                <a:spcPts val="0"/>
              </a:spcAft>
            </a:pP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Inoculum batch : X</a:t>
            </a:r>
            <a:r>
              <a:rPr lang="en-US" altLang="zh-CN" baseline="-250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0</a:t>
            </a: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= 0.1 g</a:t>
            </a:r>
            <a:r>
              <a:rPr lang="en-US" altLang="zh-CN" baseline="300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endParaRPr lang="zh-CN" altLang="zh-CN" dirty="0"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1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9809" y="1116677"/>
            <a:ext cx="4508009" cy="2503978"/>
          </a:xfrm>
          <a:prstGeom prst="rect">
            <a:avLst/>
          </a:prstGeom>
          <a:noFill/>
        </p:spPr>
      </p:pic>
      <p:sp>
        <p:nvSpPr>
          <p:cNvPr id="15" name="矩形 14"/>
          <p:cNvSpPr/>
          <p:nvPr/>
        </p:nvSpPr>
        <p:spPr>
          <a:xfrm>
            <a:off x="369453" y="2995044"/>
            <a:ext cx="686261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0510">
              <a:spcAft>
                <a:spcPts val="0"/>
              </a:spcAft>
            </a:pPr>
            <a:r>
              <a:rPr lang="en-US" altLang="zh-CN" dirty="0" smtClean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a) Calculate </a:t>
            </a: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the culture volume of the bioreactor at times B, C, D, E, and F</a:t>
            </a:r>
            <a:endParaRPr lang="zh-CN" altLang="zh-CN" dirty="0"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270510" algn="just"/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Note: V</a:t>
            </a:r>
            <a:r>
              <a:rPr lang="en-US" altLang="zh-CN" baseline="-250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0</a:t>
            </a: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= A = 2.0 </a:t>
            </a:r>
            <a:r>
              <a:rPr lang="en-US" altLang="zh-CN" dirty="0" smtClean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L, V</a:t>
            </a:r>
            <a:r>
              <a:rPr lang="en-US" altLang="zh-CN" baseline="-25000" dirty="0" smtClean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dirty="0" smtClean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= </a:t>
            </a:r>
            <a:r>
              <a:rPr lang="en-US" altLang="zh-CN" dirty="0" smtClean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V</a:t>
            </a:r>
            <a:r>
              <a:rPr lang="en-US" altLang="zh-CN" baseline="-25000" dirty="0" smtClean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dirty="0" smtClean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= 2.0 </a:t>
            </a:r>
            <a:r>
              <a:rPr lang="en-US" altLang="zh-CN" dirty="0" smtClean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L</a:t>
            </a:r>
            <a:endParaRPr lang="zh-CN" altLang="zh-CN" dirty="0"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600363" y="4011136"/>
            <a:ext cx="107973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F</a:t>
            </a:r>
            <a:r>
              <a:rPr lang="en-US" altLang="zh-CN" dirty="0" smtClean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rom </a:t>
            </a: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B to </a:t>
            </a:r>
            <a:r>
              <a:rPr lang="en-US" altLang="zh-CN" dirty="0" smtClean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D: feed </a:t>
            </a: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influx F=0.1 L h</a:t>
            </a:r>
            <a:r>
              <a:rPr lang="en-US" altLang="zh-CN" baseline="300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-1 </a:t>
            </a: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and </a:t>
            </a:r>
            <a:r>
              <a:rPr lang="en-US" altLang="zh-CN" dirty="0" smtClean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from </a:t>
            </a: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D to </a:t>
            </a:r>
            <a:r>
              <a:rPr lang="en-US" altLang="zh-CN" dirty="0" smtClean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F: feed </a:t>
            </a: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influx F=0.06 L h</a:t>
            </a:r>
            <a:r>
              <a:rPr lang="en-US" altLang="zh-CN" baseline="300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-1</a:t>
            </a:r>
            <a:r>
              <a:rPr lang="en-US" altLang="zh-CN" dirty="0" smtClean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. </a:t>
            </a:r>
            <a:r>
              <a:rPr lang="en-US" altLang="zh-CN" dirty="0" err="1" smtClean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V</a:t>
            </a:r>
            <a:r>
              <a:rPr lang="en-US" altLang="zh-CN" baseline="-25000" dirty="0" err="1" smtClean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t</a:t>
            </a:r>
            <a:r>
              <a:rPr lang="en-US" altLang="zh-CN" dirty="0" smtClean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= </a:t>
            </a:r>
            <a:r>
              <a:rPr lang="en-US" altLang="zh-CN" dirty="0" smtClean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V</a:t>
            </a:r>
            <a:r>
              <a:rPr lang="en-US" altLang="zh-CN" baseline="-250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0</a:t>
            </a:r>
            <a:r>
              <a:rPr lang="en-US" altLang="zh-CN" dirty="0" smtClean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+ Ft</a:t>
            </a:r>
            <a:endParaRPr lang="zh-CN" altLang="zh-CN" dirty="0"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369453" y="4473230"/>
            <a:ext cx="101138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0510" algn="just">
              <a:spcAft>
                <a:spcPts val="0"/>
              </a:spcAft>
            </a:pP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B : 2.0 L…..	C : 2.4 L…..	D : 2.8 L….	E : 3.1 L….. F : 3.4…..</a:t>
            </a:r>
            <a:endParaRPr lang="zh-CN" altLang="zh-CN" dirty="0"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369453" y="5360195"/>
            <a:ext cx="107696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0510" algn="just">
              <a:spcAft>
                <a:spcPts val="0"/>
              </a:spcAft>
            </a:pP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b) </a:t>
            </a:r>
            <a:r>
              <a:rPr lang="en-US" altLang="zh-CN" i="1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Calculate the dilution rates for the time points A, C, and E. </a:t>
            </a:r>
            <a:endParaRPr lang="zh-CN" altLang="zh-CN" dirty="0"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2" name="对象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5156946"/>
              </p:ext>
            </p:extLst>
          </p:nvPr>
        </p:nvGraphicFramePr>
        <p:xfrm>
          <a:off x="8799978" y="5305176"/>
          <a:ext cx="1167670" cy="103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r:id="rId4" imgW="429480" imgH="383760" progId="Equation.DSMT4">
                  <p:embed/>
                </p:oleObj>
              </mc:Choice>
              <mc:Fallback>
                <p:oleObj r:id="rId4" imgW="429480" imgH="38376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99978" y="5305176"/>
                        <a:ext cx="1167670" cy="10342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矩形 22"/>
          <p:cNvSpPr/>
          <p:nvPr/>
        </p:nvSpPr>
        <p:spPr>
          <a:xfrm>
            <a:off x="461818" y="5822289"/>
            <a:ext cx="88207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0510" algn="just">
              <a:spcAft>
                <a:spcPts val="0"/>
              </a:spcAft>
            </a:pP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A=0……; C: …0.1/2.4=0.041 h</a:t>
            </a:r>
            <a:r>
              <a:rPr lang="en-US" altLang="zh-CN" baseline="300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-1</a:t>
            </a: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………………; E: </a:t>
            </a:r>
            <a:r>
              <a:rPr lang="en-US" altLang="zh-CN" dirty="0" smtClean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0.060/3.1 </a:t>
            </a:r>
            <a:r>
              <a:rPr lang="en-US" altLang="zh-CN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= 0.019 h</a:t>
            </a:r>
            <a:r>
              <a:rPr lang="en-US" altLang="zh-CN" baseline="300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-1</a:t>
            </a:r>
            <a:endParaRPr lang="zh-CN" altLang="zh-CN" dirty="0"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5679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79647"/>
            <a:ext cx="1164705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0510" algn="just">
              <a:spcAft>
                <a:spcPts val="0"/>
              </a:spcAft>
            </a:pPr>
            <a:r>
              <a:rPr lang="en-US" altLang="zh-CN" sz="16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c) Calculate the </a:t>
            </a:r>
            <a:r>
              <a:rPr lang="en-US" altLang="zh-CN" sz="1600" b="1" dirty="0">
                <a:solidFill>
                  <a:srgbClr val="FF0000"/>
                </a:solidFill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total </a:t>
            </a:r>
            <a:r>
              <a:rPr lang="en-US" altLang="zh-CN" sz="16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biomasses for the time points B, D, and F. </a:t>
            </a:r>
            <a:endParaRPr lang="zh-CN" altLang="zh-CN" sz="1600" dirty="0"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270510" algn="just">
              <a:spcAft>
                <a:spcPts val="0"/>
              </a:spcAft>
            </a:pPr>
            <a:r>
              <a:rPr lang="en-US" altLang="zh-CN" sz="16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Note: Y</a:t>
            </a:r>
            <a:r>
              <a:rPr lang="en-US" altLang="zh-CN" sz="1600" baseline="-250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X/</a:t>
            </a:r>
            <a:r>
              <a:rPr lang="en-US" altLang="zh-CN" sz="1600" baseline="-25000" dirty="0" err="1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Gluc</a:t>
            </a:r>
            <a:r>
              <a:rPr lang="en-US" altLang="zh-CN" sz="16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= 0.5 g g</a:t>
            </a:r>
            <a:r>
              <a:rPr lang="en-US" altLang="zh-CN" sz="1600" baseline="300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-1</a:t>
            </a:r>
            <a:r>
              <a:rPr lang="en-US" altLang="zh-CN" sz="16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, Y</a:t>
            </a:r>
            <a:r>
              <a:rPr lang="en-US" altLang="zh-CN" sz="1600" baseline="-250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X/</a:t>
            </a:r>
            <a:r>
              <a:rPr lang="en-US" altLang="zh-CN" sz="1600" baseline="-25000" dirty="0" err="1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Glyc</a:t>
            </a:r>
            <a:r>
              <a:rPr lang="en-US" altLang="zh-CN" sz="16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= 0.1 g g</a:t>
            </a:r>
            <a:r>
              <a:rPr lang="en-US" altLang="zh-CN" sz="1600" baseline="300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-1</a:t>
            </a:r>
            <a:r>
              <a:rPr lang="en-US" altLang="zh-CN" sz="16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, Y</a:t>
            </a:r>
            <a:r>
              <a:rPr lang="en-US" altLang="zh-CN" sz="1600" baseline="-250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X/</a:t>
            </a:r>
            <a:r>
              <a:rPr lang="en-US" altLang="zh-CN" sz="1600" baseline="-25000" dirty="0" err="1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Lact</a:t>
            </a:r>
            <a:r>
              <a:rPr lang="en-US" altLang="zh-CN" sz="16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= 0.3 g g</a:t>
            </a:r>
            <a:r>
              <a:rPr lang="en-US" altLang="zh-CN" sz="1600" baseline="300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-1</a:t>
            </a:r>
            <a:endParaRPr lang="zh-CN" altLang="zh-CN" sz="1600" dirty="0"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对象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7928924"/>
              </p:ext>
            </p:extLst>
          </p:nvPr>
        </p:nvGraphicFramePr>
        <p:xfrm>
          <a:off x="346154" y="639011"/>
          <a:ext cx="2772871" cy="40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r:id="rId3" imgW="1325520" imgH="191880" progId="Equation.DSMT4">
                  <p:embed/>
                </p:oleObj>
              </mc:Choice>
              <mc:Fallback>
                <p:oleObj r:id="rId3" imgW="1325520" imgH="191880" progId="Equation.DSMT4">
                  <p:embed/>
                  <p:pic>
                    <p:nvPicPr>
                      <p:cNvPr id="26" name="对象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154" y="639011"/>
                        <a:ext cx="2772871" cy="4073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1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0465" y="-63731"/>
            <a:ext cx="4106487" cy="1834342"/>
          </a:xfrm>
          <a:prstGeom prst="rect">
            <a:avLst/>
          </a:prstGeom>
          <a:noFill/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5822930"/>
              </p:ext>
            </p:extLst>
          </p:nvPr>
        </p:nvGraphicFramePr>
        <p:xfrm>
          <a:off x="3334918" y="656935"/>
          <a:ext cx="2710685" cy="403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r:id="rId6" imgW="1343880" imgH="191880" progId="Equation.DSMT4">
                  <p:embed/>
                </p:oleObj>
              </mc:Choice>
              <mc:Fallback>
                <p:oleObj r:id="rId6" imgW="1343880" imgH="1918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4918" y="656935"/>
                        <a:ext cx="2710685" cy="40371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-2772" y="1026041"/>
            <a:ext cx="744728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051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B: 6+0.1 </a:t>
            </a:r>
            <a:r>
              <a:rPr lang="en-US" dirty="0" smtClean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g; </a:t>
            </a:r>
            <a:r>
              <a:rPr lang="en-US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D: </a:t>
            </a:r>
            <a:r>
              <a:rPr lang="en-US" dirty="0" smtClean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6.1+0.1*1260*0.1*8=106.9g; F:106.9+0.3*500*0.06*10=196.9 </a:t>
            </a:r>
            <a:r>
              <a:rPr lang="en-US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g</a:t>
            </a:r>
            <a:endParaRPr lang="fr-CH" dirty="0"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2773" y="1915029"/>
            <a:ext cx="604837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0510" marR="0" algn="just"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d</a:t>
            </a:r>
            <a:r>
              <a:rPr lang="en-US" sz="16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) Calculate the concentration of lipase at the end of the fed-batch (time point F). </a:t>
            </a:r>
            <a:endParaRPr lang="fr-CH" sz="1600" dirty="0"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270510" marR="0" algn="just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Note: </a:t>
            </a:r>
            <a:r>
              <a:rPr lang="en-US" sz="1600" dirty="0" err="1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Y</a:t>
            </a:r>
            <a:r>
              <a:rPr lang="en-US" sz="1600" baseline="-25000" dirty="0" err="1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Lipase</a:t>
            </a:r>
            <a:r>
              <a:rPr lang="en-US" sz="1600" baseline="-250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/X</a:t>
            </a:r>
            <a:r>
              <a:rPr lang="en-US" sz="16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(Glucose) = 0 g g</a:t>
            </a:r>
            <a:r>
              <a:rPr lang="en-US" sz="1600" baseline="300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-1</a:t>
            </a:r>
            <a:r>
              <a:rPr lang="en-US" sz="16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Y</a:t>
            </a:r>
            <a:r>
              <a:rPr lang="en-US" sz="1600" baseline="-25000" dirty="0" err="1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Lipase</a:t>
            </a:r>
            <a:r>
              <a:rPr lang="en-US" sz="1600" baseline="-250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/X</a:t>
            </a:r>
            <a:r>
              <a:rPr lang="en-US" sz="16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(</a:t>
            </a:r>
            <a:r>
              <a:rPr lang="en-US" sz="1600" dirty="0" err="1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Glyc</a:t>
            </a:r>
            <a:r>
              <a:rPr lang="en-US" sz="16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) = 0.01 g g</a:t>
            </a:r>
            <a:r>
              <a:rPr lang="en-US" sz="1600" baseline="300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-1</a:t>
            </a:r>
            <a:r>
              <a:rPr lang="en-US" sz="16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Y</a:t>
            </a:r>
            <a:r>
              <a:rPr lang="en-US" sz="1600" baseline="-25000" dirty="0" err="1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Lipase</a:t>
            </a:r>
            <a:r>
              <a:rPr lang="en-US" sz="1600" baseline="-250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/X</a:t>
            </a:r>
            <a:r>
              <a:rPr lang="en-US" sz="16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(Lac) = 0.5 g g</a:t>
            </a:r>
            <a:r>
              <a:rPr lang="en-US" sz="1600" baseline="300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-1</a:t>
            </a:r>
            <a:endParaRPr lang="fr-CH" sz="1600" dirty="0"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270510" marR="0" algn="just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 </a:t>
            </a:r>
            <a:endParaRPr lang="fr-CH" sz="1600" dirty="0"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270510" marR="0" algn="just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To calculate the concentration of the product lipase at the end of each of the three phases (B, D and F) we work in the same manner as in question (c). The formula for calculation of the product is:</a:t>
            </a:r>
            <a:endParaRPr lang="fr-CH" sz="1600" dirty="0"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8781120"/>
              </p:ext>
            </p:extLst>
          </p:nvPr>
        </p:nvGraphicFramePr>
        <p:xfrm>
          <a:off x="392242" y="4367217"/>
          <a:ext cx="2726783" cy="417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r:id="rId8" imgW="1307160" imgH="191880" progId="Equation.DSMT4">
                  <p:embed/>
                </p:oleObj>
              </mc:Choice>
              <mc:Fallback>
                <p:oleObj r:id="rId8" imgW="1307160" imgH="1918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242" y="4367217"/>
                        <a:ext cx="2726783" cy="41797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5" name="Picture 24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57078" y="4863622"/>
            <a:ext cx="5923894" cy="199437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5890952" y="1913989"/>
                <a:ext cx="6096000" cy="3429016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marL="270510" marR="0" algn="just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 </a:t>
                </a:r>
                <a:endParaRPr lang="fr-CH" dirty="0">
                  <a:latin typeface="Arial" panose="020B0604020202020204" pitchFamily="34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  <a:p>
                <a:pPr marL="270510" marR="0" algn="just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e) Calculate volumetric productivity of lipase and of the biomass for the </a:t>
                </a:r>
                <a:r>
                  <a:rPr lang="en-US" i="1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whole</a:t>
                </a:r>
                <a:r>
                  <a:rPr lang="en-US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bioprocess (time point F). </a:t>
                </a:r>
                <a:endParaRPr lang="fr-CH" dirty="0">
                  <a:latin typeface="Arial" panose="020B0604020202020204" pitchFamily="34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  <a:p>
                <a:pPr marL="270510" marR="0" algn="just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 </a:t>
                </a:r>
                <a:endParaRPr lang="fr-CH" dirty="0">
                  <a:latin typeface="Arial" panose="020B0604020202020204" pitchFamily="34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  <a:p>
                <a:pPr marL="270510" marR="0" algn="just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The volumetric productivity at time point F (corresponds to the productivity of the overall process) will be give by</a:t>
                </a:r>
                <a:endParaRPr lang="fr-CH" dirty="0">
                  <a:latin typeface="Arial" panose="020B0604020202020204" pitchFamily="34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en-US" dirty="0">
                    <a:latin typeface="Arial" panose="020B0604020202020204" pitchFamily="34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 </a:t>
                </a:r>
                <a:endParaRPr lang="fr-CH" dirty="0">
                  <a:latin typeface="Arial" panose="020B0604020202020204" pitchFamily="34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  <a:p>
                <a:pPr marL="270510" marR="0" algn="just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dirty="0">
                    <a:latin typeface="Arial" panose="020B0604020202020204" pitchFamily="34" charset="0"/>
                    <a:ea typeface="MS Mincho"/>
                    <a:cs typeface="Times New Roman" panose="02020603050405020304" pitchFamily="18" charset="0"/>
                  </a:rPr>
                  <a:t>                     </a:t>
                </a:r>
                <a:r>
                  <a:rPr lang="en-US" sz="1400" dirty="0">
                    <a:effectLst/>
                    <a:latin typeface="Arial" panose="020B0604020202020204" pitchFamily="34" charset="0"/>
                    <a:ea typeface="MS Mincho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𝑉𝑜𝑙</m:t>
                    </m:r>
                    <m:r>
                      <a:rPr lang="en-US" i="1"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r>
                      <a:rPr lang="en-US" i="1"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𝑃𝑟𝑜𝑑</m:t>
                    </m:r>
                    <m:r>
                      <a:rPr lang="en-US" i="1"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.=</m:t>
                    </m:r>
                    <m:f>
                      <m:fPr>
                        <m:ctrlPr>
                          <a:rPr lang="fr-CH" i="1"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r-CH" i="1">
                                <a:effectLst/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  <m:t>𝐹</m:t>
                            </m:r>
                          </m:sub>
                        </m:sSub>
                        <m:d>
                          <m:dPr>
                            <m:ctrlPr>
                              <a:rPr lang="fr-CH" i="1">
                                <a:effectLst/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  <m:t>𝑐𝑜𝑛𝑐𝑒𝑛𝑡𝑟𝑎𝑡𝑖𝑜𝑛</m:t>
                            </m:r>
                            <m: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  <m:t>𝑜𝑓</m:t>
                            </m:r>
                            <m: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  <m:t>𝑝𝑟𝑜𝑑𝑢𝑐𝑡</m:t>
                            </m:r>
                            <m: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  <m:t>𝑜𝑢𝑡𝑝𝑢𝑡</m:t>
                            </m:r>
                            <m: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  <m:t>𝑜𝑓</m:t>
                            </m:r>
                            <m: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  <m:t>𝑜𝑣𝑒𝑟𝑎𝑙𝑙</m:t>
                            </m:r>
                            <m: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  <m:t>𝑝𝑟𝑜𝑐𝑒𝑠𝑠</m:t>
                            </m:r>
                          </m:e>
                        </m:d>
                      </m:num>
                      <m:den>
                        <m:sSub>
                          <m:sSubPr>
                            <m:ctrlPr>
                              <a:rPr lang="fr-CH" i="1">
                                <a:effectLst/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  <m:t>𝐹</m:t>
                            </m:r>
                          </m:sub>
                        </m:sSub>
                        <m:d>
                          <m:dPr>
                            <m:ctrlPr>
                              <a:rPr lang="fr-CH" i="1">
                                <a:effectLst/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  <m:t>𝑜𝑝𝑒𝑟𝑎𝑡𝑖𝑜𝑛</m:t>
                            </m:r>
                            <m: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  <m:t>𝑡𝑖𝑚𝑒</m:t>
                            </m:r>
                            <m: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  <m:t>𝑜𝑓</m:t>
                            </m:r>
                            <m: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  <m:t>𝑜𝑣𝑒𝑟𝑎𝑙𝑙</m:t>
                            </m:r>
                            <m: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Cambria" panose="02040503050406030204" pitchFamily="18" charset="0"/>
                                <a:cs typeface="Times New Roman" panose="02020603050405020304" pitchFamily="18" charset="0"/>
                              </a:rPr>
                              <m:t>𝑝𝑟𝑜𝑐𝑒𝑠𝑠</m:t>
                            </m:r>
                          </m:e>
                        </m:d>
                      </m:den>
                    </m:f>
                  </m:oMath>
                </a14:m>
                <a:endParaRPr lang="fr-CH" sz="1100" dirty="0">
                  <a:latin typeface="Arial" panose="020B0604020202020204" pitchFamily="34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dirty="0">
                    <a:effectLst/>
                    <a:latin typeface="Arial" panose="020B0604020202020204" pitchFamily="34" charset="0"/>
                    <a:ea typeface="MS Mincho"/>
                    <a:cs typeface="Times New Roman" panose="02020603050405020304" pitchFamily="18" charset="0"/>
                  </a:rPr>
                  <a:t> </a:t>
                </a:r>
                <a:endParaRPr lang="fr-CH" sz="1100" dirty="0">
                  <a:latin typeface="Arial" panose="020B0604020202020204" pitchFamily="34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dirty="0">
                    <a:effectLst/>
                    <a:latin typeface="Arial" panose="020B0604020202020204" pitchFamily="34" charset="0"/>
                    <a:ea typeface="MS Mincho"/>
                    <a:cs typeface="Times New Roman" panose="02020603050405020304" pitchFamily="18" charset="0"/>
                  </a:rPr>
                  <a:t>                                        </a:t>
                </a:r>
                <a14:m>
                  <m:oMath xmlns:m="http://schemas.openxmlformats.org/officeDocument/2006/math">
                    <m:r>
                      <a:rPr lang="en-US" i="1"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fr-CH" i="1"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47.082</m:t>
                        </m:r>
                        <m:r>
                          <a:rPr lang="en-US" i="1"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𝑔</m:t>
                        </m:r>
                        <m:r>
                          <a:rPr lang="en-US" i="1"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/</m:t>
                        </m:r>
                        <m:r>
                          <a:rPr lang="en-US" i="1"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𝐿</m:t>
                        </m:r>
                      </m:num>
                      <m:den>
                        <m:r>
                          <a:rPr lang="en-US" i="1"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26</m:t>
                        </m:r>
                        <m:r>
                          <a:rPr lang="en-US" i="1"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h</m:t>
                        </m:r>
                      </m:den>
                    </m:f>
                    <m:r>
                      <a:rPr lang="en-US" i="1">
                        <a:effectLst/>
                        <a:latin typeface="Cambria Math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rPr>
                      <m:t>=1.811</m:t>
                    </m:r>
                    <m:f>
                      <m:fPr>
                        <m:ctrlPr>
                          <a:rPr lang="fr-CH" i="1"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𝑔</m:t>
                        </m:r>
                      </m:num>
                      <m:den>
                        <m:r>
                          <a:rPr lang="en-US" i="1"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𝐿</m:t>
                        </m:r>
                        <m:r>
                          <a:rPr lang="en-US" i="1"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i="1">
                            <a:effectLst/>
                            <a:latin typeface="Cambria Math" panose="02040503050406030204" pitchFamily="18" charset="0"/>
                            <a:ea typeface="Cambria" panose="02040503050406030204" pitchFamily="18" charset="0"/>
                            <a:cs typeface="Times New Roman" panose="02020603050405020304" pitchFamily="18" charset="0"/>
                          </a:rPr>
                          <m:t>h</m:t>
                        </m:r>
                      </m:den>
                    </m:f>
                  </m:oMath>
                </a14:m>
                <a:endParaRPr lang="fr-CH" dirty="0"/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0952" y="1913989"/>
                <a:ext cx="6096000" cy="3429016"/>
              </a:xfrm>
              <a:prstGeom prst="rect">
                <a:avLst/>
              </a:prstGeom>
              <a:blipFill>
                <a:blip r:embed="rId11"/>
                <a:stretch>
                  <a:fillRect r="-900"/>
                </a:stretch>
              </a:blipFill>
            </p:spPr>
            <p:txBody>
              <a:bodyPr/>
              <a:lstStyle/>
              <a:p>
                <a:r>
                  <a:rPr lang="fr-CH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2080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7679" y="731488"/>
            <a:ext cx="1122495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marR="0" algn="just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3) Different feed profiles</a:t>
            </a:r>
            <a:endParaRPr lang="fr-CH" dirty="0"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270510" marR="0" algn="just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 </a:t>
            </a:r>
            <a:endParaRPr lang="fr-CH" dirty="0"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270510" marR="0" algn="just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Please complement the following figures with the trends you are expecting for the respective parameters for the following feed conditions:</a:t>
            </a:r>
            <a:endParaRPr lang="fr-CH" dirty="0"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270510" marR="0" algn="just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 </a:t>
            </a:r>
            <a:endParaRPr lang="fr-CH" dirty="0"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en-US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Exponential feed; 2) Pulsed feed; 3) Constant feed</a:t>
            </a:r>
            <a:endParaRPr lang="fr-CH" dirty="0"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499110" marR="0" algn="just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 </a:t>
            </a:r>
            <a:endParaRPr lang="fr-CH" dirty="0"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270510" marR="0" algn="just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Note: Dashed line represents end of batch culture</a:t>
            </a:r>
            <a:endParaRPr lang="fr-CH" dirty="0"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2915151" y="3180234"/>
            <a:ext cx="6143625" cy="3352800"/>
            <a:chOff x="1687484" y="1546167"/>
            <a:chExt cx="6143625" cy="3352800"/>
          </a:xfrm>
        </p:grpSpPr>
        <p:pic>
          <p:nvPicPr>
            <p:cNvPr id="5121" name="Picture 5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87484" y="1546167"/>
              <a:ext cx="5229225" cy="3352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Freeform 4"/>
            <p:cNvSpPr/>
            <p:nvPr/>
          </p:nvSpPr>
          <p:spPr>
            <a:xfrm>
              <a:off x="2438373" y="1650220"/>
              <a:ext cx="1137920" cy="505460"/>
            </a:xfrm>
            <a:custGeom>
              <a:avLst/>
              <a:gdLst>
                <a:gd name="connsiteX0" fmla="*/ 0 w 1138136"/>
                <a:gd name="connsiteY0" fmla="*/ 505864 h 505864"/>
                <a:gd name="connsiteX1" fmla="*/ 321012 w 1138136"/>
                <a:gd name="connsiteY1" fmla="*/ 505864 h 505864"/>
                <a:gd name="connsiteX2" fmla="*/ 554476 w 1138136"/>
                <a:gd name="connsiteY2" fmla="*/ 496136 h 505864"/>
                <a:gd name="connsiteX3" fmla="*/ 612842 w 1138136"/>
                <a:gd name="connsiteY3" fmla="*/ 476681 h 505864"/>
                <a:gd name="connsiteX4" fmla="*/ 671208 w 1138136"/>
                <a:gd name="connsiteY4" fmla="*/ 457225 h 505864"/>
                <a:gd name="connsiteX5" fmla="*/ 700391 w 1138136"/>
                <a:gd name="connsiteY5" fmla="*/ 437770 h 505864"/>
                <a:gd name="connsiteX6" fmla="*/ 729574 w 1138136"/>
                <a:gd name="connsiteY6" fmla="*/ 428042 h 505864"/>
                <a:gd name="connsiteX7" fmla="*/ 787940 w 1138136"/>
                <a:gd name="connsiteY7" fmla="*/ 398859 h 505864"/>
                <a:gd name="connsiteX8" fmla="*/ 807395 w 1138136"/>
                <a:gd name="connsiteY8" fmla="*/ 369676 h 505864"/>
                <a:gd name="connsiteX9" fmla="*/ 836578 w 1138136"/>
                <a:gd name="connsiteY9" fmla="*/ 359949 h 505864"/>
                <a:gd name="connsiteX10" fmla="*/ 894944 w 1138136"/>
                <a:gd name="connsiteY10" fmla="*/ 330766 h 505864"/>
                <a:gd name="connsiteX11" fmla="*/ 924127 w 1138136"/>
                <a:gd name="connsiteY11" fmla="*/ 282127 h 505864"/>
                <a:gd name="connsiteX12" fmla="*/ 1001949 w 1138136"/>
                <a:gd name="connsiteY12" fmla="*/ 214034 h 505864"/>
                <a:gd name="connsiteX13" fmla="*/ 1021404 w 1138136"/>
                <a:gd name="connsiteY13" fmla="*/ 184851 h 505864"/>
                <a:gd name="connsiteX14" fmla="*/ 1050587 w 1138136"/>
                <a:gd name="connsiteY14" fmla="*/ 165396 h 505864"/>
                <a:gd name="connsiteX15" fmla="*/ 1060314 w 1138136"/>
                <a:gd name="connsiteY15" fmla="*/ 136213 h 505864"/>
                <a:gd name="connsiteX16" fmla="*/ 1079770 w 1138136"/>
                <a:gd name="connsiteY16" fmla="*/ 107030 h 505864"/>
                <a:gd name="connsiteX17" fmla="*/ 1089497 w 1138136"/>
                <a:gd name="connsiteY17" fmla="*/ 77847 h 505864"/>
                <a:gd name="connsiteX18" fmla="*/ 1108953 w 1138136"/>
                <a:gd name="connsiteY18" fmla="*/ 58391 h 505864"/>
                <a:gd name="connsiteX19" fmla="*/ 1138136 w 1138136"/>
                <a:gd name="connsiteY19" fmla="*/ 25 h 505864"/>
                <a:gd name="connsiteX20" fmla="*/ 1138136 w 1138136"/>
                <a:gd name="connsiteY20" fmla="*/ 25 h 505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138136" h="505864">
                  <a:moveTo>
                    <a:pt x="0" y="505864"/>
                  </a:moveTo>
                  <a:lnTo>
                    <a:pt x="321012" y="505864"/>
                  </a:lnTo>
                  <a:cubicBezTo>
                    <a:pt x="398833" y="502621"/>
                    <a:pt x="476974" y="503886"/>
                    <a:pt x="554476" y="496136"/>
                  </a:cubicBezTo>
                  <a:cubicBezTo>
                    <a:pt x="574882" y="494095"/>
                    <a:pt x="593387" y="483166"/>
                    <a:pt x="612842" y="476681"/>
                  </a:cubicBezTo>
                  <a:lnTo>
                    <a:pt x="671208" y="457225"/>
                  </a:lnTo>
                  <a:cubicBezTo>
                    <a:pt x="682299" y="453528"/>
                    <a:pt x="689934" y="442998"/>
                    <a:pt x="700391" y="437770"/>
                  </a:cubicBezTo>
                  <a:cubicBezTo>
                    <a:pt x="709562" y="433184"/>
                    <a:pt x="720403" y="432628"/>
                    <a:pt x="729574" y="428042"/>
                  </a:cubicBezTo>
                  <a:cubicBezTo>
                    <a:pt x="805004" y="390327"/>
                    <a:pt x="714587" y="423311"/>
                    <a:pt x="787940" y="398859"/>
                  </a:cubicBezTo>
                  <a:cubicBezTo>
                    <a:pt x="794425" y="389131"/>
                    <a:pt x="798266" y="376979"/>
                    <a:pt x="807395" y="369676"/>
                  </a:cubicBezTo>
                  <a:cubicBezTo>
                    <a:pt x="815402" y="363271"/>
                    <a:pt x="827407" y="364535"/>
                    <a:pt x="836578" y="359949"/>
                  </a:cubicBezTo>
                  <a:cubicBezTo>
                    <a:pt x="912007" y="322234"/>
                    <a:pt x="821592" y="355215"/>
                    <a:pt x="894944" y="330766"/>
                  </a:cubicBezTo>
                  <a:cubicBezTo>
                    <a:pt x="978131" y="247579"/>
                    <a:pt x="848355" y="383156"/>
                    <a:pt x="924127" y="282127"/>
                  </a:cubicBezTo>
                  <a:cubicBezTo>
                    <a:pt x="952579" y="244191"/>
                    <a:pt x="968197" y="236535"/>
                    <a:pt x="1001949" y="214034"/>
                  </a:cubicBezTo>
                  <a:cubicBezTo>
                    <a:pt x="1008434" y="204306"/>
                    <a:pt x="1013137" y="193118"/>
                    <a:pt x="1021404" y="184851"/>
                  </a:cubicBezTo>
                  <a:cubicBezTo>
                    <a:pt x="1029671" y="176584"/>
                    <a:pt x="1043284" y="174525"/>
                    <a:pt x="1050587" y="165396"/>
                  </a:cubicBezTo>
                  <a:cubicBezTo>
                    <a:pt x="1056992" y="157389"/>
                    <a:pt x="1055728" y="145384"/>
                    <a:pt x="1060314" y="136213"/>
                  </a:cubicBezTo>
                  <a:cubicBezTo>
                    <a:pt x="1065543" y="125756"/>
                    <a:pt x="1073285" y="116758"/>
                    <a:pt x="1079770" y="107030"/>
                  </a:cubicBezTo>
                  <a:cubicBezTo>
                    <a:pt x="1083012" y="97302"/>
                    <a:pt x="1084222" y="86640"/>
                    <a:pt x="1089497" y="77847"/>
                  </a:cubicBezTo>
                  <a:cubicBezTo>
                    <a:pt x="1094216" y="69982"/>
                    <a:pt x="1104851" y="66594"/>
                    <a:pt x="1108953" y="58391"/>
                  </a:cubicBezTo>
                  <a:cubicBezTo>
                    <a:pt x="1139674" y="-3051"/>
                    <a:pt x="1106281" y="25"/>
                    <a:pt x="1138136" y="25"/>
                  </a:cubicBezTo>
                  <a:lnTo>
                    <a:pt x="1138136" y="25"/>
                  </a:lnTo>
                </a:path>
              </a:pathLst>
            </a:cu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H"/>
            </a:p>
          </p:txBody>
        </p:sp>
        <p:sp>
          <p:nvSpPr>
            <p:cNvPr id="6" name="Freeform 5"/>
            <p:cNvSpPr/>
            <p:nvPr/>
          </p:nvSpPr>
          <p:spPr>
            <a:xfrm>
              <a:off x="4013808" y="1727690"/>
              <a:ext cx="894715" cy="641985"/>
            </a:xfrm>
            <a:custGeom>
              <a:avLst/>
              <a:gdLst>
                <a:gd name="connsiteX0" fmla="*/ 0 w 894945"/>
                <a:gd name="connsiteY0" fmla="*/ 622570 h 642030"/>
                <a:gd name="connsiteX1" fmla="*/ 29183 w 894945"/>
                <a:gd name="connsiteY1" fmla="*/ 632298 h 642030"/>
                <a:gd name="connsiteX2" fmla="*/ 184826 w 894945"/>
                <a:gd name="connsiteY2" fmla="*/ 632298 h 642030"/>
                <a:gd name="connsiteX3" fmla="*/ 243192 w 894945"/>
                <a:gd name="connsiteY3" fmla="*/ 612842 h 642030"/>
                <a:gd name="connsiteX4" fmla="*/ 262647 w 894945"/>
                <a:gd name="connsiteY4" fmla="*/ 583659 h 642030"/>
                <a:gd name="connsiteX5" fmla="*/ 282103 w 894945"/>
                <a:gd name="connsiteY5" fmla="*/ 564204 h 642030"/>
                <a:gd name="connsiteX6" fmla="*/ 291830 w 894945"/>
                <a:gd name="connsiteY6" fmla="*/ 535021 h 642030"/>
                <a:gd name="connsiteX7" fmla="*/ 301558 w 894945"/>
                <a:gd name="connsiteY7" fmla="*/ 515566 h 642030"/>
                <a:gd name="connsiteX8" fmla="*/ 301558 w 894945"/>
                <a:gd name="connsiteY8" fmla="*/ 515566 h 642030"/>
                <a:gd name="connsiteX9" fmla="*/ 447473 w 894945"/>
                <a:gd name="connsiteY9" fmla="*/ 466927 h 642030"/>
                <a:gd name="connsiteX10" fmla="*/ 486383 w 894945"/>
                <a:gd name="connsiteY10" fmla="*/ 457200 h 642030"/>
                <a:gd name="connsiteX11" fmla="*/ 564205 w 894945"/>
                <a:gd name="connsiteY11" fmla="*/ 398834 h 642030"/>
                <a:gd name="connsiteX12" fmla="*/ 593388 w 894945"/>
                <a:gd name="connsiteY12" fmla="*/ 369651 h 642030"/>
                <a:gd name="connsiteX13" fmla="*/ 622571 w 894945"/>
                <a:gd name="connsiteY13" fmla="*/ 350196 h 642030"/>
                <a:gd name="connsiteX14" fmla="*/ 671209 w 894945"/>
                <a:gd name="connsiteY14" fmla="*/ 301557 h 642030"/>
                <a:gd name="connsiteX15" fmla="*/ 700392 w 894945"/>
                <a:gd name="connsiteY15" fmla="*/ 272374 h 642030"/>
                <a:gd name="connsiteX16" fmla="*/ 719847 w 894945"/>
                <a:gd name="connsiteY16" fmla="*/ 243191 h 642030"/>
                <a:gd name="connsiteX17" fmla="*/ 739303 w 894945"/>
                <a:gd name="connsiteY17" fmla="*/ 223736 h 642030"/>
                <a:gd name="connsiteX18" fmla="*/ 778213 w 894945"/>
                <a:gd name="connsiteY18" fmla="*/ 165370 h 642030"/>
                <a:gd name="connsiteX19" fmla="*/ 817124 w 894945"/>
                <a:gd name="connsiteY19" fmla="*/ 126459 h 642030"/>
                <a:gd name="connsiteX20" fmla="*/ 826852 w 894945"/>
                <a:gd name="connsiteY20" fmla="*/ 97276 h 642030"/>
                <a:gd name="connsiteX21" fmla="*/ 856034 w 894945"/>
                <a:gd name="connsiteY21" fmla="*/ 68093 h 642030"/>
                <a:gd name="connsiteX22" fmla="*/ 875490 w 894945"/>
                <a:gd name="connsiteY22" fmla="*/ 38910 h 642030"/>
                <a:gd name="connsiteX23" fmla="*/ 894945 w 894945"/>
                <a:gd name="connsiteY23" fmla="*/ 0 h 642030"/>
                <a:gd name="connsiteX24" fmla="*/ 894945 w 894945"/>
                <a:gd name="connsiteY24" fmla="*/ 0 h 6420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894945" h="642030">
                  <a:moveTo>
                    <a:pt x="0" y="622570"/>
                  </a:moveTo>
                  <a:lnTo>
                    <a:pt x="29183" y="632298"/>
                  </a:lnTo>
                  <a:cubicBezTo>
                    <a:pt x="107520" y="641002"/>
                    <a:pt x="112652" y="648953"/>
                    <a:pt x="184826" y="632298"/>
                  </a:cubicBezTo>
                  <a:cubicBezTo>
                    <a:pt x="204809" y="627687"/>
                    <a:pt x="243192" y="612842"/>
                    <a:pt x="243192" y="612842"/>
                  </a:cubicBezTo>
                  <a:cubicBezTo>
                    <a:pt x="249677" y="603114"/>
                    <a:pt x="255344" y="592788"/>
                    <a:pt x="262647" y="583659"/>
                  </a:cubicBezTo>
                  <a:cubicBezTo>
                    <a:pt x="268376" y="576497"/>
                    <a:pt x="277384" y="572068"/>
                    <a:pt x="282103" y="564204"/>
                  </a:cubicBezTo>
                  <a:cubicBezTo>
                    <a:pt x="287379" y="555411"/>
                    <a:pt x="288022" y="544541"/>
                    <a:pt x="291830" y="535021"/>
                  </a:cubicBezTo>
                  <a:cubicBezTo>
                    <a:pt x="294523" y="528289"/>
                    <a:pt x="298315" y="522051"/>
                    <a:pt x="301558" y="515566"/>
                  </a:cubicBezTo>
                  <a:lnTo>
                    <a:pt x="301558" y="515566"/>
                  </a:lnTo>
                  <a:lnTo>
                    <a:pt x="447473" y="466927"/>
                  </a:lnTo>
                  <a:cubicBezTo>
                    <a:pt x="460156" y="462699"/>
                    <a:pt x="473413" y="460442"/>
                    <a:pt x="486383" y="457200"/>
                  </a:cubicBezTo>
                  <a:cubicBezTo>
                    <a:pt x="522373" y="421210"/>
                    <a:pt x="498208" y="442831"/>
                    <a:pt x="564205" y="398834"/>
                  </a:cubicBezTo>
                  <a:cubicBezTo>
                    <a:pt x="575652" y="391203"/>
                    <a:pt x="582820" y="378458"/>
                    <a:pt x="593388" y="369651"/>
                  </a:cubicBezTo>
                  <a:cubicBezTo>
                    <a:pt x="602369" y="362167"/>
                    <a:pt x="613773" y="357895"/>
                    <a:pt x="622571" y="350196"/>
                  </a:cubicBezTo>
                  <a:cubicBezTo>
                    <a:pt x="639826" y="335097"/>
                    <a:pt x="654996" y="317770"/>
                    <a:pt x="671209" y="301557"/>
                  </a:cubicBezTo>
                  <a:cubicBezTo>
                    <a:pt x="680937" y="291829"/>
                    <a:pt x="692761" y="283821"/>
                    <a:pt x="700392" y="272374"/>
                  </a:cubicBezTo>
                  <a:cubicBezTo>
                    <a:pt x="706877" y="262646"/>
                    <a:pt x="712544" y="252320"/>
                    <a:pt x="719847" y="243191"/>
                  </a:cubicBezTo>
                  <a:cubicBezTo>
                    <a:pt x="725576" y="236029"/>
                    <a:pt x="733800" y="231073"/>
                    <a:pt x="739303" y="223736"/>
                  </a:cubicBezTo>
                  <a:cubicBezTo>
                    <a:pt x="753332" y="205030"/>
                    <a:pt x="765243" y="184825"/>
                    <a:pt x="778213" y="165370"/>
                  </a:cubicBezTo>
                  <a:cubicBezTo>
                    <a:pt x="788388" y="150108"/>
                    <a:pt x="817124" y="126459"/>
                    <a:pt x="817124" y="126459"/>
                  </a:cubicBezTo>
                  <a:cubicBezTo>
                    <a:pt x="820367" y="116731"/>
                    <a:pt x="821164" y="105808"/>
                    <a:pt x="826852" y="97276"/>
                  </a:cubicBezTo>
                  <a:cubicBezTo>
                    <a:pt x="834483" y="85830"/>
                    <a:pt x="847227" y="78661"/>
                    <a:pt x="856034" y="68093"/>
                  </a:cubicBezTo>
                  <a:cubicBezTo>
                    <a:pt x="863519" y="59111"/>
                    <a:pt x="869005" y="48638"/>
                    <a:pt x="875490" y="38910"/>
                  </a:cubicBezTo>
                  <a:cubicBezTo>
                    <a:pt x="886667" y="5377"/>
                    <a:pt x="877966" y="16977"/>
                    <a:pt x="894945" y="0"/>
                  </a:cubicBezTo>
                  <a:lnTo>
                    <a:pt x="894945" y="0"/>
                  </a:lnTo>
                </a:path>
              </a:pathLst>
            </a:cu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H"/>
            </a:p>
          </p:txBody>
        </p:sp>
        <p:sp>
          <p:nvSpPr>
            <p:cNvPr id="7" name="Freeform 6"/>
            <p:cNvSpPr/>
            <p:nvPr/>
          </p:nvSpPr>
          <p:spPr>
            <a:xfrm>
              <a:off x="5512408" y="1902950"/>
              <a:ext cx="1176655" cy="457200"/>
            </a:xfrm>
            <a:custGeom>
              <a:avLst/>
              <a:gdLst>
                <a:gd name="connsiteX0" fmla="*/ 0 w 1177047"/>
                <a:gd name="connsiteY0" fmla="*/ 457200 h 457200"/>
                <a:gd name="connsiteX1" fmla="*/ 48638 w 1177047"/>
                <a:gd name="connsiteY1" fmla="*/ 0 h 457200"/>
                <a:gd name="connsiteX2" fmla="*/ 243192 w 1177047"/>
                <a:gd name="connsiteY2" fmla="*/ 0 h 457200"/>
                <a:gd name="connsiteX3" fmla="*/ 301557 w 1177047"/>
                <a:gd name="connsiteY3" fmla="*/ 457200 h 457200"/>
                <a:gd name="connsiteX4" fmla="*/ 359923 w 1177047"/>
                <a:gd name="connsiteY4" fmla="*/ 107005 h 457200"/>
                <a:gd name="connsiteX5" fmla="*/ 1177047 w 1177047"/>
                <a:gd name="connsiteY5" fmla="*/ 97277 h 457200"/>
                <a:gd name="connsiteX6" fmla="*/ 1177047 w 1177047"/>
                <a:gd name="connsiteY6" fmla="*/ 97277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77047" h="457200">
                  <a:moveTo>
                    <a:pt x="0" y="457200"/>
                  </a:moveTo>
                  <a:lnTo>
                    <a:pt x="48638" y="0"/>
                  </a:lnTo>
                  <a:lnTo>
                    <a:pt x="243192" y="0"/>
                  </a:lnTo>
                  <a:lnTo>
                    <a:pt x="301557" y="457200"/>
                  </a:lnTo>
                  <a:lnTo>
                    <a:pt x="359923" y="107005"/>
                  </a:lnTo>
                  <a:lnTo>
                    <a:pt x="1177047" y="97277"/>
                  </a:lnTo>
                  <a:lnTo>
                    <a:pt x="1177047" y="97277"/>
                  </a:lnTo>
                </a:path>
              </a:pathLst>
            </a:cu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H"/>
            </a:p>
          </p:txBody>
        </p:sp>
        <p:sp>
          <p:nvSpPr>
            <p:cNvPr id="8" name="Freeform 7"/>
            <p:cNvSpPr/>
            <p:nvPr/>
          </p:nvSpPr>
          <p:spPr>
            <a:xfrm>
              <a:off x="2428213" y="2837035"/>
              <a:ext cx="1303020" cy="408305"/>
            </a:xfrm>
            <a:custGeom>
              <a:avLst/>
              <a:gdLst>
                <a:gd name="connsiteX0" fmla="*/ 0 w 1303506"/>
                <a:gd name="connsiteY0" fmla="*/ 408561 h 408561"/>
                <a:gd name="connsiteX1" fmla="*/ 311285 w 1303506"/>
                <a:gd name="connsiteY1" fmla="*/ 408561 h 408561"/>
                <a:gd name="connsiteX2" fmla="*/ 321013 w 1303506"/>
                <a:gd name="connsiteY2" fmla="*/ 282102 h 408561"/>
                <a:gd name="connsiteX3" fmla="*/ 690664 w 1303506"/>
                <a:gd name="connsiteY3" fmla="*/ 282102 h 408561"/>
                <a:gd name="connsiteX4" fmla="*/ 690664 w 1303506"/>
                <a:gd name="connsiteY4" fmla="*/ 136187 h 408561"/>
                <a:gd name="connsiteX5" fmla="*/ 1070042 w 1303506"/>
                <a:gd name="connsiteY5" fmla="*/ 136187 h 408561"/>
                <a:gd name="connsiteX6" fmla="*/ 1070042 w 1303506"/>
                <a:gd name="connsiteY6" fmla="*/ 0 h 408561"/>
                <a:gd name="connsiteX7" fmla="*/ 1303506 w 1303506"/>
                <a:gd name="connsiteY7" fmla="*/ 0 h 4085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03506" h="408561">
                  <a:moveTo>
                    <a:pt x="0" y="408561"/>
                  </a:moveTo>
                  <a:lnTo>
                    <a:pt x="311285" y="408561"/>
                  </a:lnTo>
                  <a:lnTo>
                    <a:pt x="321013" y="282102"/>
                  </a:lnTo>
                  <a:lnTo>
                    <a:pt x="690664" y="282102"/>
                  </a:lnTo>
                  <a:lnTo>
                    <a:pt x="690664" y="136187"/>
                  </a:lnTo>
                  <a:lnTo>
                    <a:pt x="1070042" y="136187"/>
                  </a:lnTo>
                  <a:lnTo>
                    <a:pt x="1070042" y="0"/>
                  </a:lnTo>
                  <a:lnTo>
                    <a:pt x="1303506" y="0"/>
                  </a:lnTo>
                </a:path>
              </a:pathLst>
            </a:cu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H"/>
            </a:p>
          </p:txBody>
        </p:sp>
        <p:sp>
          <p:nvSpPr>
            <p:cNvPr id="9" name="Freeform 8"/>
            <p:cNvSpPr/>
            <p:nvPr/>
          </p:nvSpPr>
          <p:spPr>
            <a:xfrm>
              <a:off x="4013808" y="2652250"/>
              <a:ext cx="1342390" cy="826770"/>
            </a:xfrm>
            <a:custGeom>
              <a:avLst/>
              <a:gdLst>
                <a:gd name="connsiteX0" fmla="*/ 0 w 1342417"/>
                <a:gd name="connsiteY0" fmla="*/ 826851 h 826851"/>
                <a:gd name="connsiteX1" fmla="*/ 0 w 1342417"/>
                <a:gd name="connsiteY1" fmla="*/ 826851 h 826851"/>
                <a:gd name="connsiteX2" fmla="*/ 145915 w 1342417"/>
                <a:gd name="connsiteY2" fmla="*/ 797668 h 826851"/>
                <a:gd name="connsiteX3" fmla="*/ 165371 w 1342417"/>
                <a:gd name="connsiteY3" fmla="*/ 778213 h 826851"/>
                <a:gd name="connsiteX4" fmla="*/ 223737 w 1342417"/>
                <a:gd name="connsiteY4" fmla="*/ 739302 h 826851"/>
                <a:gd name="connsiteX5" fmla="*/ 282103 w 1342417"/>
                <a:gd name="connsiteY5" fmla="*/ 622570 h 826851"/>
                <a:gd name="connsiteX6" fmla="*/ 321013 w 1342417"/>
                <a:gd name="connsiteY6" fmla="*/ 564205 h 826851"/>
                <a:gd name="connsiteX7" fmla="*/ 330741 w 1342417"/>
                <a:gd name="connsiteY7" fmla="*/ 544749 h 826851"/>
                <a:gd name="connsiteX8" fmla="*/ 418290 w 1342417"/>
                <a:gd name="connsiteY8" fmla="*/ 554477 h 826851"/>
                <a:gd name="connsiteX9" fmla="*/ 466928 w 1342417"/>
                <a:gd name="connsiteY9" fmla="*/ 515566 h 826851"/>
                <a:gd name="connsiteX10" fmla="*/ 476656 w 1342417"/>
                <a:gd name="connsiteY10" fmla="*/ 486383 h 826851"/>
                <a:gd name="connsiteX11" fmla="*/ 525294 w 1342417"/>
                <a:gd name="connsiteY11" fmla="*/ 418290 h 826851"/>
                <a:gd name="connsiteX12" fmla="*/ 525294 w 1342417"/>
                <a:gd name="connsiteY12" fmla="*/ 408562 h 826851"/>
                <a:gd name="connsiteX13" fmla="*/ 671209 w 1342417"/>
                <a:gd name="connsiteY13" fmla="*/ 379379 h 826851"/>
                <a:gd name="connsiteX14" fmla="*/ 700392 w 1342417"/>
                <a:gd name="connsiteY14" fmla="*/ 359924 h 826851"/>
                <a:gd name="connsiteX15" fmla="*/ 719847 w 1342417"/>
                <a:gd name="connsiteY15" fmla="*/ 340468 h 826851"/>
                <a:gd name="connsiteX16" fmla="*/ 749030 w 1342417"/>
                <a:gd name="connsiteY16" fmla="*/ 330741 h 826851"/>
                <a:gd name="connsiteX17" fmla="*/ 787941 w 1342417"/>
                <a:gd name="connsiteY17" fmla="*/ 252919 h 826851"/>
                <a:gd name="connsiteX18" fmla="*/ 797669 w 1342417"/>
                <a:gd name="connsiteY18" fmla="*/ 223736 h 826851"/>
                <a:gd name="connsiteX19" fmla="*/ 797669 w 1342417"/>
                <a:gd name="connsiteY19" fmla="*/ 223736 h 826851"/>
                <a:gd name="connsiteX20" fmla="*/ 963039 w 1342417"/>
                <a:gd name="connsiteY20" fmla="*/ 214009 h 826851"/>
                <a:gd name="connsiteX21" fmla="*/ 1021405 w 1342417"/>
                <a:gd name="connsiteY21" fmla="*/ 194553 h 826851"/>
                <a:gd name="connsiteX22" fmla="*/ 1070043 w 1342417"/>
                <a:gd name="connsiteY22" fmla="*/ 145915 h 826851"/>
                <a:gd name="connsiteX23" fmla="*/ 1089498 w 1342417"/>
                <a:gd name="connsiteY23" fmla="*/ 116732 h 826851"/>
                <a:gd name="connsiteX24" fmla="*/ 1108954 w 1342417"/>
                <a:gd name="connsiteY24" fmla="*/ 48639 h 826851"/>
                <a:gd name="connsiteX25" fmla="*/ 1118681 w 1342417"/>
                <a:gd name="connsiteY25" fmla="*/ 29183 h 826851"/>
                <a:gd name="connsiteX26" fmla="*/ 1118681 w 1342417"/>
                <a:gd name="connsiteY26" fmla="*/ 29183 h 826851"/>
                <a:gd name="connsiteX27" fmla="*/ 1313234 w 1342417"/>
                <a:gd name="connsiteY27" fmla="*/ 29183 h 826851"/>
                <a:gd name="connsiteX28" fmla="*/ 1342417 w 1342417"/>
                <a:gd name="connsiteY28" fmla="*/ 0 h 826851"/>
                <a:gd name="connsiteX29" fmla="*/ 1342417 w 1342417"/>
                <a:gd name="connsiteY29" fmla="*/ 0 h 8268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1342417" h="826851">
                  <a:moveTo>
                    <a:pt x="0" y="826851"/>
                  </a:moveTo>
                  <a:lnTo>
                    <a:pt x="0" y="826851"/>
                  </a:lnTo>
                  <a:cubicBezTo>
                    <a:pt x="90072" y="819345"/>
                    <a:pt x="95716" y="837827"/>
                    <a:pt x="145915" y="797668"/>
                  </a:cubicBezTo>
                  <a:cubicBezTo>
                    <a:pt x="153077" y="791939"/>
                    <a:pt x="158034" y="783716"/>
                    <a:pt x="165371" y="778213"/>
                  </a:cubicBezTo>
                  <a:cubicBezTo>
                    <a:pt x="184077" y="764184"/>
                    <a:pt x="223737" y="739302"/>
                    <a:pt x="223737" y="739302"/>
                  </a:cubicBezTo>
                  <a:cubicBezTo>
                    <a:pt x="274023" y="663872"/>
                    <a:pt x="255253" y="703118"/>
                    <a:pt x="282103" y="622570"/>
                  </a:cubicBezTo>
                  <a:cubicBezTo>
                    <a:pt x="289497" y="600388"/>
                    <a:pt x="321013" y="564205"/>
                    <a:pt x="321013" y="564205"/>
                  </a:cubicBezTo>
                  <a:lnTo>
                    <a:pt x="330741" y="544749"/>
                  </a:lnTo>
                  <a:cubicBezTo>
                    <a:pt x="359924" y="547992"/>
                    <a:pt x="388927" y="554477"/>
                    <a:pt x="418290" y="554477"/>
                  </a:cubicBezTo>
                  <a:cubicBezTo>
                    <a:pt x="446339" y="554477"/>
                    <a:pt x="455724" y="537974"/>
                    <a:pt x="466928" y="515566"/>
                  </a:cubicBezTo>
                  <a:cubicBezTo>
                    <a:pt x="471514" y="506395"/>
                    <a:pt x="471676" y="495347"/>
                    <a:pt x="476656" y="486383"/>
                  </a:cubicBezTo>
                  <a:cubicBezTo>
                    <a:pt x="502567" y="439742"/>
                    <a:pt x="502079" y="441502"/>
                    <a:pt x="525294" y="418290"/>
                  </a:cubicBezTo>
                  <a:lnTo>
                    <a:pt x="525294" y="408562"/>
                  </a:lnTo>
                  <a:cubicBezTo>
                    <a:pt x="559154" y="404800"/>
                    <a:pt x="636721" y="402371"/>
                    <a:pt x="671209" y="379379"/>
                  </a:cubicBezTo>
                  <a:cubicBezTo>
                    <a:pt x="680937" y="372894"/>
                    <a:pt x="691263" y="367227"/>
                    <a:pt x="700392" y="359924"/>
                  </a:cubicBezTo>
                  <a:cubicBezTo>
                    <a:pt x="707554" y="354195"/>
                    <a:pt x="711983" y="345187"/>
                    <a:pt x="719847" y="340468"/>
                  </a:cubicBezTo>
                  <a:cubicBezTo>
                    <a:pt x="728640" y="335192"/>
                    <a:pt x="739302" y="333983"/>
                    <a:pt x="749030" y="330741"/>
                  </a:cubicBezTo>
                  <a:cubicBezTo>
                    <a:pt x="782987" y="296784"/>
                    <a:pt x="765585" y="319987"/>
                    <a:pt x="787941" y="252919"/>
                  </a:cubicBezTo>
                  <a:lnTo>
                    <a:pt x="797669" y="223736"/>
                  </a:lnTo>
                  <a:lnTo>
                    <a:pt x="797669" y="223736"/>
                  </a:lnTo>
                  <a:cubicBezTo>
                    <a:pt x="852792" y="220494"/>
                    <a:pt x="908284" y="221151"/>
                    <a:pt x="963039" y="214009"/>
                  </a:cubicBezTo>
                  <a:cubicBezTo>
                    <a:pt x="983375" y="211357"/>
                    <a:pt x="1021405" y="194553"/>
                    <a:pt x="1021405" y="194553"/>
                  </a:cubicBezTo>
                  <a:cubicBezTo>
                    <a:pt x="1073285" y="116732"/>
                    <a:pt x="1005192" y="210766"/>
                    <a:pt x="1070043" y="145915"/>
                  </a:cubicBezTo>
                  <a:cubicBezTo>
                    <a:pt x="1078310" y="137648"/>
                    <a:pt x="1083013" y="126460"/>
                    <a:pt x="1089498" y="116732"/>
                  </a:cubicBezTo>
                  <a:cubicBezTo>
                    <a:pt x="1095649" y="92130"/>
                    <a:pt x="1099649" y="71901"/>
                    <a:pt x="1108954" y="48639"/>
                  </a:cubicBezTo>
                  <a:cubicBezTo>
                    <a:pt x="1111647" y="41907"/>
                    <a:pt x="1115439" y="35668"/>
                    <a:pt x="1118681" y="29183"/>
                  </a:cubicBezTo>
                  <a:lnTo>
                    <a:pt x="1118681" y="29183"/>
                  </a:lnTo>
                  <a:cubicBezTo>
                    <a:pt x="1188171" y="35500"/>
                    <a:pt x="1244819" y="47842"/>
                    <a:pt x="1313234" y="29183"/>
                  </a:cubicBezTo>
                  <a:cubicBezTo>
                    <a:pt x="1313239" y="29182"/>
                    <a:pt x="1337552" y="4866"/>
                    <a:pt x="1342417" y="0"/>
                  </a:cubicBezTo>
                  <a:lnTo>
                    <a:pt x="1342417" y="0"/>
                  </a:lnTo>
                </a:path>
              </a:pathLst>
            </a:cu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H"/>
            </a:p>
          </p:txBody>
        </p:sp>
        <p:sp>
          <p:nvSpPr>
            <p:cNvPr id="10" name="Freeform 9"/>
            <p:cNvSpPr/>
            <p:nvPr/>
          </p:nvSpPr>
          <p:spPr>
            <a:xfrm>
              <a:off x="5541618" y="3089765"/>
              <a:ext cx="1196340" cy="398780"/>
            </a:xfrm>
            <a:custGeom>
              <a:avLst/>
              <a:gdLst>
                <a:gd name="connsiteX0" fmla="*/ 0 w 1196502"/>
                <a:gd name="connsiteY0" fmla="*/ 457200 h 466928"/>
                <a:gd name="connsiteX1" fmla="*/ 48638 w 1196502"/>
                <a:gd name="connsiteY1" fmla="*/ 0 h 466928"/>
                <a:gd name="connsiteX2" fmla="*/ 214009 w 1196502"/>
                <a:gd name="connsiteY2" fmla="*/ 9728 h 466928"/>
                <a:gd name="connsiteX3" fmla="*/ 282102 w 1196502"/>
                <a:gd name="connsiteY3" fmla="*/ 466928 h 466928"/>
                <a:gd name="connsiteX4" fmla="*/ 330740 w 1196502"/>
                <a:gd name="connsiteY4" fmla="*/ 68094 h 466928"/>
                <a:gd name="connsiteX5" fmla="*/ 486383 w 1196502"/>
                <a:gd name="connsiteY5" fmla="*/ 68094 h 466928"/>
                <a:gd name="connsiteX6" fmla="*/ 544749 w 1196502"/>
                <a:gd name="connsiteY6" fmla="*/ 457200 h 466928"/>
                <a:gd name="connsiteX7" fmla="*/ 573932 w 1196502"/>
                <a:gd name="connsiteY7" fmla="*/ 77822 h 466928"/>
                <a:gd name="connsiteX8" fmla="*/ 787940 w 1196502"/>
                <a:gd name="connsiteY8" fmla="*/ 77822 h 466928"/>
                <a:gd name="connsiteX9" fmla="*/ 865762 w 1196502"/>
                <a:gd name="connsiteY9" fmla="*/ 447473 h 466928"/>
                <a:gd name="connsiteX10" fmla="*/ 904672 w 1196502"/>
                <a:gd name="connsiteY10" fmla="*/ 97277 h 466928"/>
                <a:gd name="connsiteX11" fmla="*/ 1157591 w 1196502"/>
                <a:gd name="connsiteY11" fmla="*/ 107005 h 466928"/>
                <a:gd name="connsiteX12" fmla="*/ 1196502 w 1196502"/>
                <a:gd name="connsiteY12" fmla="*/ 457200 h 466928"/>
                <a:gd name="connsiteX0" fmla="*/ 0 w 1196502"/>
                <a:gd name="connsiteY0" fmla="*/ 447472 h 457200"/>
                <a:gd name="connsiteX1" fmla="*/ 58374 w 1196502"/>
                <a:gd name="connsiteY1" fmla="*/ 58396 h 457200"/>
                <a:gd name="connsiteX2" fmla="*/ 214009 w 1196502"/>
                <a:gd name="connsiteY2" fmla="*/ 0 h 457200"/>
                <a:gd name="connsiteX3" fmla="*/ 282102 w 1196502"/>
                <a:gd name="connsiteY3" fmla="*/ 457200 h 457200"/>
                <a:gd name="connsiteX4" fmla="*/ 330740 w 1196502"/>
                <a:gd name="connsiteY4" fmla="*/ 58366 h 457200"/>
                <a:gd name="connsiteX5" fmla="*/ 486383 w 1196502"/>
                <a:gd name="connsiteY5" fmla="*/ 58366 h 457200"/>
                <a:gd name="connsiteX6" fmla="*/ 544749 w 1196502"/>
                <a:gd name="connsiteY6" fmla="*/ 447472 h 457200"/>
                <a:gd name="connsiteX7" fmla="*/ 573932 w 1196502"/>
                <a:gd name="connsiteY7" fmla="*/ 68094 h 457200"/>
                <a:gd name="connsiteX8" fmla="*/ 787940 w 1196502"/>
                <a:gd name="connsiteY8" fmla="*/ 68094 h 457200"/>
                <a:gd name="connsiteX9" fmla="*/ 865762 w 1196502"/>
                <a:gd name="connsiteY9" fmla="*/ 437745 h 457200"/>
                <a:gd name="connsiteX10" fmla="*/ 904672 w 1196502"/>
                <a:gd name="connsiteY10" fmla="*/ 87549 h 457200"/>
                <a:gd name="connsiteX11" fmla="*/ 1157591 w 1196502"/>
                <a:gd name="connsiteY11" fmla="*/ 97277 h 457200"/>
                <a:gd name="connsiteX12" fmla="*/ 1196502 w 1196502"/>
                <a:gd name="connsiteY12" fmla="*/ 447472 h 457200"/>
                <a:gd name="connsiteX0" fmla="*/ 0 w 1196502"/>
                <a:gd name="connsiteY0" fmla="*/ 389106 h 398834"/>
                <a:gd name="connsiteX1" fmla="*/ 58374 w 1196502"/>
                <a:gd name="connsiteY1" fmla="*/ 30 h 398834"/>
                <a:gd name="connsiteX2" fmla="*/ 243225 w 1196502"/>
                <a:gd name="connsiteY2" fmla="*/ 0 h 398834"/>
                <a:gd name="connsiteX3" fmla="*/ 282102 w 1196502"/>
                <a:gd name="connsiteY3" fmla="*/ 398834 h 398834"/>
                <a:gd name="connsiteX4" fmla="*/ 330740 w 1196502"/>
                <a:gd name="connsiteY4" fmla="*/ 0 h 398834"/>
                <a:gd name="connsiteX5" fmla="*/ 486383 w 1196502"/>
                <a:gd name="connsiteY5" fmla="*/ 0 h 398834"/>
                <a:gd name="connsiteX6" fmla="*/ 544749 w 1196502"/>
                <a:gd name="connsiteY6" fmla="*/ 389106 h 398834"/>
                <a:gd name="connsiteX7" fmla="*/ 573932 w 1196502"/>
                <a:gd name="connsiteY7" fmla="*/ 9728 h 398834"/>
                <a:gd name="connsiteX8" fmla="*/ 787940 w 1196502"/>
                <a:gd name="connsiteY8" fmla="*/ 9728 h 398834"/>
                <a:gd name="connsiteX9" fmla="*/ 865762 w 1196502"/>
                <a:gd name="connsiteY9" fmla="*/ 379379 h 398834"/>
                <a:gd name="connsiteX10" fmla="*/ 904672 w 1196502"/>
                <a:gd name="connsiteY10" fmla="*/ 29183 h 398834"/>
                <a:gd name="connsiteX11" fmla="*/ 1157591 w 1196502"/>
                <a:gd name="connsiteY11" fmla="*/ 38911 h 398834"/>
                <a:gd name="connsiteX12" fmla="*/ 1196502 w 1196502"/>
                <a:gd name="connsiteY12" fmla="*/ 389106 h 3988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196502" h="398834">
                  <a:moveTo>
                    <a:pt x="0" y="389106"/>
                  </a:moveTo>
                  <a:lnTo>
                    <a:pt x="58374" y="30"/>
                  </a:lnTo>
                  <a:lnTo>
                    <a:pt x="243225" y="0"/>
                  </a:lnTo>
                  <a:lnTo>
                    <a:pt x="282102" y="398834"/>
                  </a:lnTo>
                  <a:lnTo>
                    <a:pt x="330740" y="0"/>
                  </a:lnTo>
                  <a:lnTo>
                    <a:pt x="486383" y="0"/>
                  </a:lnTo>
                  <a:lnTo>
                    <a:pt x="544749" y="389106"/>
                  </a:lnTo>
                  <a:lnTo>
                    <a:pt x="573932" y="9728"/>
                  </a:lnTo>
                  <a:lnTo>
                    <a:pt x="787940" y="9728"/>
                  </a:lnTo>
                  <a:lnTo>
                    <a:pt x="865762" y="379379"/>
                  </a:lnTo>
                  <a:lnTo>
                    <a:pt x="904672" y="29183"/>
                  </a:lnTo>
                  <a:lnTo>
                    <a:pt x="1157591" y="38911"/>
                  </a:lnTo>
                  <a:lnTo>
                    <a:pt x="1196502" y="389106"/>
                  </a:lnTo>
                </a:path>
              </a:pathLst>
            </a:cu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H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2438373" y="3858750"/>
              <a:ext cx="1147445" cy="554355"/>
            </a:xfrm>
            <a:custGeom>
              <a:avLst/>
              <a:gdLst>
                <a:gd name="connsiteX0" fmla="*/ 0 w 1147863"/>
                <a:gd name="connsiteY0" fmla="*/ 554477 h 554477"/>
                <a:gd name="connsiteX1" fmla="*/ 291829 w 1147863"/>
                <a:gd name="connsiteY1" fmla="*/ 554477 h 554477"/>
                <a:gd name="connsiteX2" fmla="*/ 1147863 w 1147863"/>
                <a:gd name="connsiteY2" fmla="*/ 0 h 554477"/>
                <a:gd name="connsiteX3" fmla="*/ 1147863 w 1147863"/>
                <a:gd name="connsiteY3" fmla="*/ 0 h 554477"/>
                <a:gd name="connsiteX4" fmla="*/ 1147863 w 1147863"/>
                <a:gd name="connsiteY4" fmla="*/ 0 h 554477"/>
                <a:gd name="connsiteX5" fmla="*/ 1147863 w 1147863"/>
                <a:gd name="connsiteY5" fmla="*/ 0 h 5544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47863" h="554477">
                  <a:moveTo>
                    <a:pt x="0" y="554477"/>
                  </a:moveTo>
                  <a:lnTo>
                    <a:pt x="291829" y="554477"/>
                  </a:lnTo>
                  <a:lnTo>
                    <a:pt x="1147863" y="0"/>
                  </a:lnTo>
                  <a:lnTo>
                    <a:pt x="1147863" y="0"/>
                  </a:lnTo>
                  <a:lnTo>
                    <a:pt x="1147863" y="0"/>
                  </a:lnTo>
                  <a:lnTo>
                    <a:pt x="1147863" y="0"/>
                  </a:lnTo>
                </a:path>
              </a:pathLst>
            </a:cu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H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4033493" y="3858750"/>
              <a:ext cx="1205865" cy="728980"/>
            </a:xfrm>
            <a:custGeom>
              <a:avLst/>
              <a:gdLst>
                <a:gd name="connsiteX0" fmla="*/ 0 w 1206230"/>
                <a:gd name="connsiteY0" fmla="*/ 729575 h 729575"/>
                <a:gd name="connsiteX1" fmla="*/ 0 w 1206230"/>
                <a:gd name="connsiteY1" fmla="*/ 729575 h 729575"/>
                <a:gd name="connsiteX2" fmla="*/ 97276 w 1206230"/>
                <a:gd name="connsiteY2" fmla="*/ 710119 h 729575"/>
                <a:gd name="connsiteX3" fmla="*/ 175098 w 1206230"/>
                <a:gd name="connsiteY3" fmla="*/ 690664 h 729575"/>
                <a:gd name="connsiteX4" fmla="*/ 214008 w 1206230"/>
                <a:gd name="connsiteY4" fmla="*/ 632298 h 729575"/>
                <a:gd name="connsiteX5" fmla="*/ 252919 w 1206230"/>
                <a:gd name="connsiteY5" fmla="*/ 583660 h 729575"/>
                <a:gd name="connsiteX6" fmla="*/ 272374 w 1206230"/>
                <a:gd name="connsiteY6" fmla="*/ 525294 h 729575"/>
                <a:gd name="connsiteX7" fmla="*/ 282102 w 1206230"/>
                <a:gd name="connsiteY7" fmla="*/ 496111 h 729575"/>
                <a:gd name="connsiteX8" fmla="*/ 291830 w 1206230"/>
                <a:gd name="connsiteY8" fmla="*/ 476655 h 729575"/>
                <a:gd name="connsiteX9" fmla="*/ 291830 w 1206230"/>
                <a:gd name="connsiteY9" fmla="*/ 476655 h 729575"/>
                <a:gd name="connsiteX10" fmla="*/ 359923 w 1206230"/>
                <a:gd name="connsiteY10" fmla="*/ 428017 h 729575"/>
                <a:gd name="connsiteX11" fmla="*/ 457200 w 1206230"/>
                <a:gd name="connsiteY11" fmla="*/ 389106 h 729575"/>
                <a:gd name="connsiteX12" fmla="*/ 486383 w 1206230"/>
                <a:gd name="connsiteY12" fmla="*/ 379379 h 729575"/>
                <a:gd name="connsiteX13" fmla="*/ 573932 w 1206230"/>
                <a:gd name="connsiteY13" fmla="*/ 350196 h 729575"/>
                <a:gd name="connsiteX14" fmla="*/ 603115 w 1206230"/>
                <a:gd name="connsiteY14" fmla="*/ 340468 h 729575"/>
                <a:gd name="connsiteX15" fmla="*/ 632298 w 1206230"/>
                <a:gd name="connsiteY15" fmla="*/ 311285 h 729575"/>
                <a:gd name="connsiteX16" fmla="*/ 661481 w 1206230"/>
                <a:gd name="connsiteY16" fmla="*/ 301557 h 729575"/>
                <a:gd name="connsiteX17" fmla="*/ 680936 w 1206230"/>
                <a:gd name="connsiteY17" fmla="*/ 272375 h 729575"/>
                <a:gd name="connsiteX18" fmla="*/ 710119 w 1206230"/>
                <a:gd name="connsiteY18" fmla="*/ 262647 h 729575"/>
                <a:gd name="connsiteX19" fmla="*/ 739302 w 1206230"/>
                <a:gd name="connsiteY19" fmla="*/ 243192 h 729575"/>
                <a:gd name="connsiteX20" fmla="*/ 758757 w 1206230"/>
                <a:gd name="connsiteY20" fmla="*/ 223736 h 729575"/>
                <a:gd name="connsiteX21" fmla="*/ 817123 w 1206230"/>
                <a:gd name="connsiteY21" fmla="*/ 204281 h 729575"/>
                <a:gd name="connsiteX22" fmla="*/ 875489 w 1206230"/>
                <a:gd name="connsiteY22" fmla="*/ 175098 h 729575"/>
                <a:gd name="connsiteX23" fmla="*/ 933855 w 1206230"/>
                <a:gd name="connsiteY23" fmla="*/ 126460 h 729575"/>
                <a:gd name="connsiteX24" fmla="*/ 953310 w 1206230"/>
                <a:gd name="connsiteY24" fmla="*/ 107004 h 729575"/>
                <a:gd name="connsiteX25" fmla="*/ 982493 w 1206230"/>
                <a:gd name="connsiteY25" fmla="*/ 97277 h 729575"/>
                <a:gd name="connsiteX26" fmla="*/ 1011676 w 1206230"/>
                <a:gd name="connsiteY26" fmla="*/ 77821 h 729575"/>
                <a:gd name="connsiteX27" fmla="*/ 1031132 w 1206230"/>
                <a:gd name="connsiteY27" fmla="*/ 58366 h 729575"/>
                <a:gd name="connsiteX28" fmla="*/ 1089498 w 1206230"/>
                <a:gd name="connsiteY28" fmla="*/ 38911 h 729575"/>
                <a:gd name="connsiteX29" fmla="*/ 1118681 w 1206230"/>
                <a:gd name="connsiteY29" fmla="*/ 29183 h 729575"/>
                <a:gd name="connsiteX30" fmla="*/ 1177047 w 1206230"/>
                <a:gd name="connsiteY30" fmla="*/ 9728 h 729575"/>
                <a:gd name="connsiteX31" fmla="*/ 1206230 w 1206230"/>
                <a:gd name="connsiteY31" fmla="*/ 0 h 729575"/>
                <a:gd name="connsiteX32" fmla="*/ 1206230 w 1206230"/>
                <a:gd name="connsiteY32" fmla="*/ 0 h 729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206230" h="729575">
                  <a:moveTo>
                    <a:pt x="0" y="729575"/>
                  </a:moveTo>
                  <a:lnTo>
                    <a:pt x="0" y="729575"/>
                  </a:lnTo>
                  <a:cubicBezTo>
                    <a:pt x="32425" y="723090"/>
                    <a:pt x="64996" y="717292"/>
                    <a:pt x="97276" y="710119"/>
                  </a:cubicBezTo>
                  <a:cubicBezTo>
                    <a:pt x="123378" y="704318"/>
                    <a:pt x="175098" y="690664"/>
                    <a:pt x="175098" y="690664"/>
                  </a:cubicBezTo>
                  <a:cubicBezTo>
                    <a:pt x="249311" y="616451"/>
                    <a:pt x="171772" y="702691"/>
                    <a:pt x="214008" y="632298"/>
                  </a:cubicBezTo>
                  <a:cubicBezTo>
                    <a:pt x="248662" y="574542"/>
                    <a:pt x="219542" y="658760"/>
                    <a:pt x="252919" y="583660"/>
                  </a:cubicBezTo>
                  <a:cubicBezTo>
                    <a:pt x="261248" y="564920"/>
                    <a:pt x="265889" y="544749"/>
                    <a:pt x="272374" y="525294"/>
                  </a:cubicBezTo>
                  <a:cubicBezTo>
                    <a:pt x="275617" y="515566"/>
                    <a:pt x="277516" y="505282"/>
                    <a:pt x="282102" y="496111"/>
                  </a:cubicBezTo>
                  <a:lnTo>
                    <a:pt x="291830" y="476655"/>
                  </a:lnTo>
                  <a:lnTo>
                    <a:pt x="291830" y="476655"/>
                  </a:lnTo>
                  <a:cubicBezTo>
                    <a:pt x="314528" y="460442"/>
                    <a:pt x="336390" y="442992"/>
                    <a:pt x="359923" y="428017"/>
                  </a:cubicBezTo>
                  <a:cubicBezTo>
                    <a:pt x="391409" y="407981"/>
                    <a:pt x="421519" y="401000"/>
                    <a:pt x="457200" y="389106"/>
                  </a:cubicBezTo>
                  <a:lnTo>
                    <a:pt x="486383" y="379379"/>
                  </a:lnTo>
                  <a:lnTo>
                    <a:pt x="573932" y="350196"/>
                  </a:lnTo>
                  <a:lnTo>
                    <a:pt x="603115" y="340468"/>
                  </a:lnTo>
                  <a:cubicBezTo>
                    <a:pt x="612843" y="330740"/>
                    <a:pt x="620852" y="318916"/>
                    <a:pt x="632298" y="311285"/>
                  </a:cubicBezTo>
                  <a:cubicBezTo>
                    <a:pt x="640830" y="305597"/>
                    <a:pt x="653474" y="307963"/>
                    <a:pt x="661481" y="301557"/>
                  </a:cubicBezTo>
                  <a:cubicBezTo>
                    <a:pt x="670610" y="294254"/>
                    <a:pt x="671807" y="279678"/>
                    <a:pt x="680936" y="272375"/>
                  </a:cubicBezTo>
                  <a:cubicBezTo>
                    <a:pt x="688943" y="265969"/>
                    <a:pt x="700948" y="267233"/>
                    <a:pt x="710119" y="262647"/>
                  </a:cubicBezTo>
                  <a:cubicBezTo>
                    <a:pt x="720576" y="257419"/>
                    <a:pt x="730173" y="250495"/>
                    <a:pt x="739302" y="243192"/>
                  </a:cubicBezTo>
                  <a:cubicBezTo>
                    <a:pt x="746464" y="237463"/>
                    <a:pt x="750554" y="227838"/>
                    <a:pt x="758757" y="223736"/>
                  </a:cubicBezTo>
                  <a:cubicBezTo>
                    <a:pt x="777100" y="214565"/>
                    <a:pt x="800059" y="215656"/>
                    <a:pt x="817123" y="204281"/>
                  </a:cubicBezTo>
                  <a:cubicBezTo>
                    <a:pt x="854838" y="179138"/>
                    <a:pt x="835215" y="188523"/>
                    <a:pt x="875489" y="175098"/>
                  </a:cubicBezTo>
                  <a:cubicBezTo>
                    <a:pt x="944819" y="105768"/>
                    <a:pt x="866133" y="180639"/>
                    <a:pt x="933855" y="126460"/>
                  </a:cubicBezTo>
                  <a:cubicBezTo>
                    <a:pt x="941017" y="120731"/>
                    <a:pt x="945446" y="111723"/>
                    <a:pt x="953310" y="107004"/>
                  </a:cubicBezTo>
                  <a:cubicBezTo>
                    <a:pt x="962103" y="101728"/>
                    <a:pt x="972765" y="100519"/>
                    <a:pt x="982493" y="97277"/>
                  </a:cubicBezTo>
                  <a:cubicBezTo>
                    <a:pt x="992221" y="90792"/>
                    <a:pt x="1002547" y="85124"/>
                    <a:pt x="1011676" y="77821"/>
                  </a:cubicBezTo>
                  <a:cubicBezTo>
                    <a:pt x="1018838" y="72092"/>
                    <a:pt x="1022929" y="62467"/>
                    <a:pt x="1031132" y="58366"/>
                  </a:cubicBezTo>
                  <a:cubicBezTo>
                    <a:pt x="1049475" y="49195"/>
                    <a:pt x="1070043" y="45396"/>
                    <a:pt x="1089498" y="38911"/>
                  </a:cubicBezTo>
                  <a:lnTo>
                    <a:pt x="1118681" y="29183"/>
                  </a:lnTo>
                  <a:lnTo>
                    <a:pt x="1177047" y="9728"/>
                  </a:lnTo>
                  <a:lnTo>
                    <a:pt x="1206230" y="0"/>
                  </a:lnTo>
                  <a:lnTo>
                    <a:pt x="1206230" y="0"/>
                  </a:lnTo>
                </a:path>
              </a:pathLst>
            </a:cu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H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5560668" y="4082270"/>
              <a:ext cx="1322705" cy="505460"/>
            </a:xfrm>
            <a:custGeom>
              <a:avLst/>
              <a:gdLst>
                <a:gd name="connsiteX0" fmla="*/ 0 w 1322962"/>
                <a:gd name="connsiteY0" fmla="*/ 496111 h 505839"/>
                <a:gd name="connsiteX1" fmla="*/ 48639 w 1322962"/>
                <a:gd name="connsiteY1" fmla="*/ 0 h 505839"/>
                <a:gd name="connsiteX2" fmla="*/ 233464 w 1322962"/>
                <a:gd name="connsiteY2" fmla="*/ 9728 h 505839"/>
                <a:gd name="connsiteX3" fmla="*/ 262647 w 1322962"/>
                <a:gd name="connsiteY3" fmla="*/ 505839 h 505839"/>
                <a:gd name="connsiteX4" fmla="*/ 262647 w 1322962"/>
                <a:gd name="connsiteY4" fmla="*/ 505839 h 505839"/>
                <a:gd name="connsiteX5" fmla="*/ 272375 w 1322962"/>
                <a:gd name="connsiteY5" fmla="*/ 418290 h 505839"/>
                <a:gd name="connsiteX6" fmla="*/ 282102 w 1322962"/>
                <a:gd name="connsiteY6" fmla="*/ 389107 h 505839"/>
                <a:gd name="connsiteX7" fmla="*/ 301558 w 1322962"/>
                <a:gd name="connsiteY7" fmla="*/ 321013 h 505839"/>
                <a:gd name="connsiteX8" fmla="*/ 311285 w 1322962"/>
                <a:gd name="connsiteY8" fmla="*/ 165370 h 505839"/>
                <a:gd name="connsiteX9" fmla="*/ 330741 w 1322962"/>
                <a:gd name="connsiteY9" fmla="*/ 48639 h 505839"/>
                <a:gd name="connsiteX10" fmla="*/ 330741 w 1322962"/>
                <a:gd name="connsiteY10" fmla="*/ 48639 h 505839"/>
                <a:gd name="connsiteX11" fmla="*/ 428017 w 1322962"/>
                <a:gd name="connsiteY11" fmla="*/ 68094 h 505839"/>
                <a:gd name="connsiteX12" fmla="*/ 486383 w 1322962"/>
                <a:gd name="connsiteY12" fmla="*/ 87549 h 505839"/>
                <a:gd name="connsiteX13" fmla="*/ 515566 w 1322962"/>
                <a:gd name="connsiteY13" fmla="*/ 97277 h 505839"/>
                <a:gd name="connsiteX14" fmla="*/ 554477 w 1322962"/>
                <a:gd name="connsiteY14" fmla="*/ 126460 h 505839"/>
                <a:gd name="connsiteX15" fmla="*/ 612843 w 1322962"/>
                <a:gd name="connsiteY15" fmla="*/ 165370 h 505839"/>
                <a:gd name="connsiteX16" fmla="*/ 632298 w 1322962"/>
                <a:gd name="connsiteY16" fmla="*/ 184826 h 505839"/>
                <a:gd name="connsiteX17" fmla="*/ 700392 w 1322962"/>
                <a:gd name="connsiteY17" fmla="*/ 214009 h 505839"/>
                <a:gd name="connsiteX18" fmla="*/ 729575 w 1322962"/>
                <a:gd name="connsiteY18" fmla="*/ 233464 h 505839"/>
                <a:gd name="connsiteX19" fmla="*/ 787941 w 1322962"/>
                <a:gd name="connsiteY19" fmla="*/ 243192 h 505839"/>
                <a:gd name="connsiteX20" fmla="*/ 817124 w 1322962"/>
                <a:gd name="connsiteY20" fmla="*/ 252919 h 505839"/>
                <a:gd name="connsiteX21" fmla="*/ 924128 w 1322962"/>
                <a:gd name="connsiteY21" fmla="*/ 262647 h 505839"/>
                <a:gd name="connsiteX22" fmla="*/ 1001949 w 1322962"/>
                <a:gd name="connsiteY22" fmla="*/ 272375 h 505839"/>
                <a:gd name="connsiteX23" fmla="*/ 1060315 w 1322962"/>
                <a:gd name="connsiteY23" fmla="*/ 291830 h 505839"/>
                <a:gd name="connsiteX24" fmla="*/ 1099226 w 1322962"/>
                <a:gd name="connsiteY24" fmla="*/ 301558 h 505839"/>
                <a:gd name="connsiteX25" fmla="*/ 1157592 w 1322962"/>
                <a:gd name="connsiteY25" fmla="*/ 321013 h 505839"/>
                <a:gd name="connsiteX26" fmla="*/ 1186775 w 1322962"/>
                <a:gd name="connsiteY26" fmla="*/ 340468 h 505839"/>
                <a:gd name="connsiteX27" fmla="*/ 1322962 w 1322962"/>
                <a:gd name="connsiteY27" fmla="*/ 340468 h 505839"/>
                <a:gd name="connsiteX28" fmla="*/ 1322962 w 1322962"/>
                <a:gd name="connsiteY28" fmla="*/ 340468 h 505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1322962" h="505839">
                  <a:moveTo>
                    <a:pt x="0" y="496111"/>
                  </a:moveTo>
                  <a:lnTo>
                    <a:pt x="48639" y="0"/>
                  </a:lnTo>
                  <a:lnTo>
                    <a:pt x="233464" y="9728"/>
                  </a:lnTo>
                  <a:lnTo>
                    <a:pt x="262647" y="505839"/>
                  </a:lnTo>
                  <a:lnTo>
                    <a:pt x="262647" y="505839"/>
                  </a:lnTo>
                  <a:cubicBezTo>
                    <a:pt x="265890" y="476656"/>
                    <a:pt x="267548" y="447253"/>
                    <a:pt x="272375" y="418290"/>
                  </a:cubicBezTo>
                  <a:cubicBezTo>
                    <a:pt x="274061" y="408176"/>
                    <a:pt x="279285" y="398966"/>
                    <a:pt x="282102" y="389107"/>
                  </a:cubicBezTo>
                  <a:cubicBezTo>
                    <a:pt x="306523" y="303631"/>
                    <a:pt x="278240" y="390963"/>
                    <a:pt x="301558" y="321013"/>
                  </a:cubicBezTo>
                  <a:cubicBezTo>
                    <a:pt x="304800" y="269132"/>
                    <a:pt x="304262" y="216876"/>
                    <a:pt x="311285" y="165370"/>
                  </a:cubicBezTo>
                  <a:cubicBezTo>
                    <a:pt x="336893" y="-22425"/>
                    <a:pt x="330741" y="232788"/>
                    <a:pt x="330741" y="48639"/>
                  </a:cubicBezTo>
                  <a:lnTo>
                    <a:pt x="330741" y="48639"/>
                  </a:lnTo>
                  <a:cubicBezTo>
                    <a:pt x="363166" y="55124"/>
                    <a:pt x="395937" y="60074"/>
                    <a:pt x="428017" y="68094"/>
                  </a:cubicBezTo>
                  <a:cubicBezTo>
                    <a:pt x="447912" y="73068"/>
                    <a:pt x="466928" y="81064"/>
                    <a:pt x="486383" y="87549"/>
                  </a:cubicBezTo>
                  <a:lnTo>
                    <a:pt x="515566" y="97277"/>
                  </a:lnTo>
                  <a:cubicBezTo>
                    <a:pt x="528536" y="107005"/>
                    <a:pt x="541195" y="117163"/>
                    <a:pt x="554477" y="126460"/>
                  </a:cubicBezTo>
                  <a:cubicBezTo>
                    <a:pt x="573633" y="139869"/>
                    <a:pt x="596310" y="148836"/>
                    <a:pt x="612843" y="165370"/>
                  </a:cubicBezTo>
                  <a:cubicBezTo>
                    <a:pt x="619328" y="171855"/>
                    <a:pt x="624667" y="179739"/>
                    <a:pt x="632298" y="184826"/>
                  </a:cubicBezTo>
                  <a:cubicBezTo>
                    <a:pt x="693014" y="225304"/>
                    <a:pt x="648518" y="188072"/>
                    <a:pt x="700392" y="214009"/>
                  </a:cubicBezTo>
                  <a:cubicBezTo>
                    <a:pt x="710849" y="219237"/>
                    <a:pt x="718484" y="229767"/>
                    <a:pt x="729575" y="233464"/>
                  </a:cubicBezTo>
                  <a:cubicBezTo>
                    <a:pt x="748287" y="239701"/>
                    <a:pt x="768687" y="238913"/>
                    <a:pt x="787941" y="243192"/>
                  </a:cubicBezTo>
                  <a:cubicBezTo>
                    <a:pt x="797951" y="245416"/>
                    <a:pt x="806973" y="251469"/>
                    <a:pt x="817124" y="252919"/>
                  </a:cubicBezTo>
                  <a:cubicBezTo>
                    <a:pt x="852579" y="257984"/>
                    <a:pt x="888510" y="258898"/>
                    <a:pt x="924128" y="262647"/>
                  </a:cubicBezTo>
                  <a:cubicBezTo>
                    <a:pt x="950127" y="265384"/>
                    <a:pt x="976009" y="269132"/>
                    <a:pt x="1001949" y="272375"/>
                  </a:cubicBezTo>
                  <a:cubicBezTo>
                    <a:pt x="1021404" y="278860"/>
                    <a:pt x="1040420" y="286856"/>
                    <a:pt x="1060315" y="291830"/>
                  </a:cubicBezTo>
                  <a:cubicBezTo>
                    <a:pt x="1073285" y="295073"/>
                    <a:pt x="1086420" y="297716"/>
                    <a:pt x="1099226" y="301558"/>
                  </a:cubicBezTo>
                  <a:cubicBezTo>
                    <a:pt x="1118869" y="307451"/>
                    <a:pt x="1140528" y="309638"/>
                    <a:pt x="1157592" y="321013"/>
                  </a:cubicBezTo>
                  <a:cubicBezTo>
                    <a:pt x="1167320" y="327498"/>
                    <a:pt x="1175164" y="339102"/>
                    <a:pt x="1186775" y="340468"/>
                  </a:cubicBezTo>
                  <a:cubicBezTo>
                    <a:pt x="1231860" y="345772"/>
                    <a:pt x="1277566" y="340468"/>
                    <a:pt x="1322962" y="340468"/>
                  </a:cubicBezTo>
                  <a:lnTo>
                    <a:pt x="1322962" y="340468"/>
                  </a:lnTo>
                </a:path>
              </a:pathLst>
            </a:cu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CH"/>
            </a:p>
          </p:txBody>
        </p:sp>
        <p:sp>
          <p:nvSpPr>
            <p:cNvPr id="4" name="Text Box 13"/>
            <p:cNvSpPr txBox="1">
              <a:spLocks noChangeArrowheads="1"/>
            </p:cNvSpPr>
            <p:nvPr/>
          </p:nvSpPr>
          <p:spPr bwMode="auto">
            <a:xfrm>
              <a:off x="6857972" y="3852805"/>
              <a:ext cx="973137" cy="45720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CH" altLang="fr-FR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mbria" panose="02040503050406030204" pitchFamily="18" charset="0"/>
                  <a:cs typeface="Arial" panose="020B0604020202020204" pitchFamily="34" charset="0"/>
                </a:rPr>
                <a:t>Maintenance energy</a:t>
              </a:r>
              <a:endParaRPr kumimoji="0" lang="fr-CH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1687484" y="108896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81926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3625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769</Words>
  <Application>Microsoft Office PowerPoint</Application>
  <PresentationFormat>Widescreen</PresentationFormat>
  <Paragraphs>57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等线</vt:lpstr>
      <vt:lpstr>等线 Light</vt:lpstr>
      <vt:lpstr>MS Mincho</vt:lpstr>
      <vt:lpstr>Arial</vt:lpstr>
      <vt:lpstr>Cambria</vt:lpstr>
      <vt:lpstr>Cambria Math</vt:lpstr>
      <vt:lpstr>Times New Roman</vt:lpstr>
      <vt:lpstr>Office 主题​​</vt:lpstr>
      <vt:lpstr>Equation.DSMT4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郝亚萌</dc:creator>
  <cp:lastModifiedBy>Group Hu</cp:lastModifiedBy>
  <cp:revision>51</cp:revision>
  <dcterms:created xsi:type="dcterms:W3CDTF">2021-03-05T10:25:29Z</dcterms:created>
  <dcterms:modified xsi:type="dcterms:W3CDTF">2023-04-20T09:26:19Z</dcterms:modified>
</cp:coreProperties>
</file>